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botta.ru/" TargetMode="External"/><Relationship Id="rId2" Type="http://schemas.openxmlformats.org/officeDocument/2006/relationships/hyperlink" Target="mailto:info@arbotta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584C0747-8B4D-8AB7-CCF3-770DEF86F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178" y="1989836"/>
            <a:ext cx="10546672" cy="1825096"/>
          </a:xfrm>
        </p:spPr>
        <p:txBody>
          <a:bodyPr>
            <a:normAutofit fontScale="90000"/>
          </a:bodyPr>
          <a:lstStyle/>
          <a:p>
            <a:r>
              <a:rPr lang="ru-RU" dirty="0"/>
              <a:t>Комплексная безопасность транспорта</a:t>
            </a:r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566AA3FA-FF33-FCEB-6DE4-ADB35439D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178" y="3818632"/>
            <a:ext cx="10546672" cy="685800"/>
          </a:xfrm>
        </p:spPr>
        <p:txBody>
          <a:bodyPr/>
          <a:lstStyle/>
          <a:p>
            <a:r>
              <a:rPr lang="ru-RU" dirty="0"/>
              <a:t>Проблемы и решения</a:t>
            </a:r>
            <a:br>
              <a:rPr lang="ru-RU" dirty="0"/>
            </a:br>
            <a:endParaRPr lang="ru-RU" sz="1400" dirty="0"/>
          </a:p>
        </p:txBody>
      </p:sp>
      <p:sp>
        <p:nvSpPr>
          <p:cNvPr id="15" name="Подзаголовок 11">
            <a:extLst>
              <a:ext uri="{FF2B5EF4-FFF2-40B4-BE49-F238E27FC236}">
                <a16:creationId xmlns:a16="http://schemas.microsoft.com/office/drawing/2014/main" id="{10770ACA-A64F-D4E1-2284-BCE61A4F8E95}"/>
              </a:ext>
            </a:extLst>
          </p:cNvPr>
          <p:cNvSpPr txBox="1">
            <a:spLocks/>
          </p:cNvSpPr>
          <p:nvPr/>
        </p:nvSpPr>
        <p:spPr>
          <a:xfrm>
            <a:off x="1003178" y="4688396"/>
            <a:ext cx="10546672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Автор: эксперт по системам безопасности на транспорте Елизаров Алексей</a:t>
            </a:r>
          </a:p>
        </p:txBody>
      </p:sp>
    </p:spTree>
    <p:extLst>
      <p:ext uri="{BB962C8B-B14F-4D97-AF65-F5344CB8AC3E}">
        <p14:creationId xmlns:p14="http://schemas.microsoft.com/office/powerpoint/2010/main" val="181034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EE49519-649E-893B-6EAA-B7201F02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77942"/>
            <a:ext cx="8610600" cy="1293028"/>
          </a:xfrm>
        </p:spPr>
        <p:txBody>
          <a:bodyPr/>
          <a:lstStyle/>
          <a:p>
            <a:r>
              <a:rPr lang="ru-RU" dirty="0"/>
              <a:t>Мониторинг действий водителя</a:t>
            </a: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92B7D1C5-A15A-D8D3-D5BB-10F243FCF977}"/>
              </a:ext>
            </a:extLst>
          </p:cNvPr>
          <p:cNvSpPr/>
          <p:nvPr/>
        </p:nvSpPr>
        <p:spPr>
          <a:xfrm>
            <a:off x="552641" y="2500322"/>
            <a:ext cx="2680348" cy="1512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EBC20F32-C75F-8977-D69F-23AF0DD1DB02}"/>
              </a:ext>
            </a:extLst>
          </p:cNvPr>
          <p:cNvSpPr/>
          <p:nvPr/>
        </p:nvSpPr>
        <p:spPr>
          <a:xfrm>
            <a:off x="552630" y="4112268"/>
            <a:ext cx="2680352" cy="1512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84654115-3F3E-6AD5-CF04-50D7AB6E120C}"/>
              </a:ext>
            </a:extLst>
          </p:cNvPr>
          <p:cNvSpPr/>
          <p:nvPr/>
        </p:nvSpPr>
        <p:spPr>
          <a:xfrm>
            <a:off x="3324326" y="2488113"/>
            <a:ext cx="2680346" cy="1481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AAC571D4-E267-A7D1-A104-6A0CF6D86D81}"/>
              </a:ext>
            </a:extLst>
          </p:cNvPr>
          <p:cNvSpPr/>
          <p:nvPr/>
        </p:nvSpPr>
        <p:spPr>
          <a:xfrm>
            <a:off x="3324312" y="4095191"/>
            <a:ext cx="2680352" cy="1512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A8D27A4A-2CC0-A1F1-5386-79E3EBC7283F}"/>
              </a:ext>
            </a:extLst>
          </p:cNvPr>
          <p:cNvSpPr/>
          <p:nvPr/>
        </p:nvSpPr>
        <p:spPr>
          <a:xfrm>
            <a:off x="6096000" y="2485479"/>
            <a:ext cx="2680350" cy="1498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0ECCD329-A0E2-2500-E353-798A1968632D}"/>
              </a:ext>
            </a:extLst>
          </p:cNvPr>
          <p:cNvSpPr/>
          <p:nvPr/>
        </p:nvSpPr>
        <p:spPr>
          <a:xfrm>
            <a:off x="6095988" y="4095191"/>
            <a:ext cx="2680352" cy="15121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9BCFC46-B5F1-78B9-4833-B2C20D3DFD17}"/>
              </a:ext>
            </a:extLst>
          </p:cNvPr>
          <p:cNvSpPr/>
          <p:nvPr/>
        </p:nvSpPr>
        <p:spPr>
          <a:xfrm>
            <a:off x="8867673" y="2483245"/>
            <a:ext cx="2680350" cy="15121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6B64D527-B6AB-A73E-3C14-3D6AF42E8FFC}"/>
              </a:ext>
            </a:extLst>
          </p:cNvPr>
          <p:cNvSpPr/>
          <p:nvPr/>
        </p:nvSpPr>
        <p:spPr>
          <a:xfrm>
            <a:off x="8867658" y="4095191"/>
            <a:ext cx="2680365" cy="15121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92B4E032-CFFD-2C63-5B66-FE33DD30FC84}"/>
              </a:ext>
            </a:extLst>
          </p:cNvPr>
          <p:cNvSpPr txBox="1"/>
          <p:nvPr/>
        </p:nvSpPr>
        <p:spPr>
          <a:xfrm>
            <a:off x="995124" y="5728183"/>
            <a:ext cx="160795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3225" indent="-403860">
              <a:lnSpc>
                <a:spcPct val="100000"/>
              </a:lnSpc>
            </a:pP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Cл</a:t>
            </a:r>
            <a:r>
              <a:rPr sz="1000" spc="-15" dirty="0">
                <a:solidFill>
                  <a:srgbClr val="F61601"/>
                </a:solidFill>
                <a:latin typeface="Arial"/>
                <a:cs typeface="Arial"/>
              </a:rPr>
              <a:t>е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жение за зр</a:t>
            </a:r>
            <a:r>
              <a:rPr sz="1000" spc="-25" dirty="0">
                <a:solidFill>
                  <a:srgbClr val="F61601"/>
                </a:solidFill>
                <a:latin typeface="Arial"/>
                <a:cs typeface="Arial"/>
              </a:rPr>
              <a:t>а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ч</a:t>
            </a:r>
            <a:r>
              <a:rPr sz="1000" spc="20" dirty="0">
                <a:solidFill>
                  <a:srgbClr val="F61601"/>
                </a:solidFill>
                <a:latin typeface="Arial"/>
                <a:cs typeface="Arial"/>
              </a:rPr>
              <a:t>к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ами </a:t>
            </a:r>
            <a:r>
              <a:rPr sz="1000" spc="-15" dirty="0">
                <a:solidFill>
                  <a:srgbClr val="F61601"/>
                </a:solidFill>
                <a:latin typeface="Arial"/>
                <a:cs typeface="Arial"/>
              </a:rPr>
              <a:t>в</a:t>
            </a:r>
            <a:r>
              <a:rPr sz="1000" spc="-25" dirty="0">
                <a:solidFill>
                  <a:srgbClr val="F61601"/>
                </a:solidFill>
                <a:latin typeface="Arial"/>
                <a:cs typeface="Arial"/>
              </a:rPr>
              <a:t>о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ди</a:t>
            </a:r>
            <a:r>
              <a:rPr sz="1000" spc="-15" dirty="0">
                <a:solidFill>
                  <a:srgbClr val="F61601"/>
                </a:solidFill>
                <a:latin typeface="Arial"/>
                <a:cs typeface="Arial"/>
              </a:rPr>
              <a:t>т</a:t>
            </a:r>
            <a:r>
              <a:rPr sz="1000" spc="-35" dirty="0">
                <a:solidFill>
                  <a:srgbClr val="F61601"/>
                </a:solidFill>
                <a:latin typeface="Arial"/>
                <a:cs typeface="Arial"/>
              </a:rPr>
              <a:t>е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ля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D4863583-3595-C918-FDD8-453240CCD49E}"/>
              </a:ext>
            </a:extLst>
          </p:cNvPr>
          <p:cNvSpPr txBox="1"/>
          <p:nvPr/>
        </p:nvSpPr>
        <p:spPr>
          <a:xfrm>
            <a:off x="3459707" y="5740165"/>
            <a:ext cx="23387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spc="-35" dirty="0">
                <a:solidFill>
                  <a:srgbClr val="F61601"/>
                </a:solidFill>
                <a:latin typeface="Arial"/>
                <a:cs typeface="Arial"/>
              </a:rPr>
              <a:t>Р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асп</a:t>
            </a:r>
            <a:r>
              <a:rPr sz="1000" spc="-15" dirty="0">
                <a:solidFill>
                  <a:srgbClr val="F61601"/>
                </a:solidFill>
                <a:latin typeface="Arial"/>
                <a:cs typeface="Arial"/>
              </a:rPr>
              <a:t>о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зна</a:t>
            </a:r>
            <a:r>
              <a:rPr sz="1000" spc="-10" dirty="0">
                <a:solidFill>
                  <a:srgbClr val="F61601"/>
                </a:solidFill>
                <a:latin typeface="Arial"/>
                <a:cs typeface="Arial"/>
              </a:rPr>
              <a:t>в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ание </a:t>
            </a:r>
            <a:r>
              <a:rPr sz="1000" spc="10" dirty="0">
                <a:solidFill>
                  <a:srgbClr val="F61601"/>
                </a:solidFill>
                <a:latin typeface="Arial"/>
                <a:cs typeface="Arial"/>
              </a:rPr>
              <a:t>к</a:t>
            </a:r>
            <a:r>
              <a:rPr sz="1000" spc="-15" dirty="0">
                <a:solidFill>
                  <a:srgbClr val="F61601"/>
                </a:solidFill>
                <a:latin typeface="Arial"/>
                <a:cs typeface="Arial"/>
              </a:rPr>
              <a:t>у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рения за </a:t>
            </a:r>
            <a:r>
              <a:rPr sz="1000" spc="-15" dirty="0">
                <a:solidFill>
                  <a:srgbClr val="F61601"/>
                </a:solidFill>
                <a:latin typeface="Arial"/>
                <a:cs typeface="Arial"/>
              </a:rPr>
              <a:t>р</a:t>
            </a:r>
            <a:r>
              <a:rPr sz="1000" spc="-25" dirty="0">
                <a:solidFill>
                  <a:srgbClr val="F61601"/>
                </a:solidFill>
                <a:latin typeface="Arial"/>
                <a:cs typeface="Arial"/>
              </a:rPr>
              <a:t>у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лем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442959D9-8578-DA61-7418-BC27D1CAC4D7}"/>
              </a:ext>
            </a:extLst>
          </p:cNvPr>
          <p:cNvSpPr txBox="1"/>
          <p:nvPr/>
        </p:nvSpPr>
        <p:spPr>
          <a:xfrm>
            <a:off x="6451588" y="5711106"/>
            <a:ext cx="181404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indent="-1905">
              <a:lnSpc>
                <a:spcPct val="100000"/>
              </a:lnSpc>
            </a:pPr>
            <a:r>
              <a:rPr sz="1000" spc="-35" dirty="0">
                <a:solidFill>
                  <a:srgbClr val="F61601"/>
                </a:solidFill>
                <a:latin typeface="Arial"/>
                <a:cs typeface="Arial"/>
              </a:rPr>
              <a:t>Р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асп</a:t>
            </a:r>
            <a:r>
              <a:rPr sz="1000" spc="-15" dirty="0">
                <a:solidFill>
                  <a:srgbClr val="F61601"/>
                </a:solidFill>
                <a:latin typeface="Arial"/>
                <a:cs typeface="Arial"/>
              </a:rPr>
              <a:t>о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зна</a:t>
            </a:r>
            <a:r>
              <a:rPr sz="1000" spc="-10" dirty="0">
                <a:solidFill>
                  <a:srgbClr val="F61601"/>
                </a:solidFill>
                <a:latin typeface="Arial"/>
                <a:cs typeface="Arial"/>
              </a:rPr>
              <a:t>в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ание р</a:t>
            </a:r>
            <a:r>
              <a:rPr sz="1000" spc="-15" dirty="0">
                <a:solidFill>
                  <a:srgbClr val="F61601"/>
                </a:solidFill>
                <a:latin typeface="Arial"/>
                <a:cs typeface="Arial"/>
              </a:rPr>
              <a:t>а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з</a:t>
            </a:r>
            <a:r>
              <a:rPr sz="1000" spc="-25" dirty="0">
                <a:solidFill>
                  <a:srgbClr val="F61601"/>
                </a:solidFill>
                <a:latin typeface="Arial"/>
                <a:cs typeface="Arial"/>
              </a:rPr>
              <a:t>г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о</a:t>
            </a:r>
            <a:r>
              <a:rPr sz="1000" spc="-15" dirty="0">
                <a:solidFill>
                  <a:srgbClr val="F61601"/>
                </a:solidFill>
                <a:latin typeface="Arial"/>
                <a:cs typeface="Arial"/>
              </a:rPr>
              <a:t>в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ора по мобильно</a:t>
            </a:r>
            <a:r>
              <a:rPr sz="1000" spc="10" dirty="0">
                <a:solidFill>
                  <a:srgbClr val="F61601"/>
                </a:solidFill>
                <a:latin typeface="Arial"/>
                <a:cs typeface="Arial"/>
              </a:rPr>
              <a:t>м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у </a:t>
            </a:r>
            <a:r>
              <a:rPr sz="1000" spc="-15" dirty="0">
                <a:solidFill>
                  <a:srgbClr val="F61601"/>
                </a:solidFill>
                <a:latin typeface="Arial"/>
                <a:cs typeface="Arial"/>
              </a:rPr>
              <a:t>т</a:t>
            </a:r>
            <a:r>
              <a:rPr sz="1000" spc="-35" dirty="0">
                <a:solidFill>
                  <a:srgbClr val="F61601"/>
                </a:solidFill>
                <a:latin typeface="Arial"/>
                <a:cs typeface="Arial"/>
              </a:rPr>
              <a:t>е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лефону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AAD664FD-EBC8-1BE6-8C1A-049638F27D35}"/>
              </a:ext>
            </a:extLst>
          </p:cNvPr>
          <p:cNvSpPr txBox="1"/>
          <p:nvPr/>
        </p:nvSpPr>
        <p:spPr>
          <a:xfrm>
            <a:off x="9308334" y="5740165"/>
            <a:ext cx="155813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От</a:t>
            </a:r>
            <a:r>
              <a:rPr sz="1000" spc="-25" dirty="0">
                <a:solidFill>
                  <a:srgbClr val="F61601"/>
                </a:solidFill>
                <a:latin typeface="Arial"/>
                <a:cs typeface="Arial"/>
              </a:rPr>
              <a:t>в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л</a:t>
            </a:r>
            <a:r>
              <a:rPr sz="1000" spc="-35" dirty="0">
                <a:solidFill>
                  <a:srgbClr val="F61601"/>
                </a:solidFill>
                <a:latin typeface="Arial"/>
                <a:cs typeface="Arial"/>
              </a:rPr>
              <a:t>е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чение </a:t>
            </a:r>
            <a:r>
              <a:rPr sz="1000" spc="-25" dirty="0">
                <a:solidFill>
                  <a:srgbClr val="F61601"/>
                </a:solidFill>
                <a:latin typeface="Arial"/>
                <a:cs typeface="Arial"/>
              </a:rPr>
              <a:t>о</a:t>
            </a:r>
            <a:r>
              <a:rPr sz="1000" dirty="0">
                <a:solidFill>
                  <a:srgbClr val="F61601"/>
                </a:solidFill>
                <a:latin typeface="Arial"/>
                <a:cs typeface="Arial"/>
              </a:rPr>
              <a:t>т дороги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65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EE49519-649E-893B-6EAA-B7201F02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25" y="108714"/>
            <a:ext cx="8610600" cy="1293028"/>
          </a:xfrm>
        </p:spPr>
        <p:txBody>
          <a:bodyPr/>
          <a:lstStyle/>
          <a:p>
            <a:r>
              <a:rPr lang="ru-RU" dirty="0"/>
              <a:t>ВИДЕОФИКСАЦИЯ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C32C93-A872-ED4F-F82B-64EC8C9F9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78" y="1472184"/>
            <a:ext cx="4114800" cy="19568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C8FEE6-B895-99A0-4E3B-07D8A6665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388" y="1456944"/>
            <a:ext cx="3017520" cy="19720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E9EB44-5881-D45A-F133-F5D63E0B5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005" y="3645746"/>
            <a:ext cx="3874008" cy="21000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A14649-8184-8289-7E92-F7E9F5A2B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128" y="3645746"/>
            <a:ext cx="4507992" cy="209092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2113B3-CE97-2935-028F-E319E402EFEB}"/>
              </a:ext>
            </a:extLst>
          </p:cNvPr>
          <p:cNvSpPr/>
          <p:nvPr/>
        </p:nvSpPr>
        <p:spPr>
          <a:xfrm>
            <a:off x="881666" y="1618488"/>
            <a:ext cx="3060019" cy="18105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lnSpc>
                <a:spcPct val="97000"/>
              </a:lnSpc>
            </a:pPr>
            <a:r>
              <a:rPr lang="ru" sz="2000" dirty="0">
                <a:latin typeface="Calibri"/>
              </a:rPr>
              <a:t>Фиксация проведения формальной пломбировки по сговору с преставителем охраны и сотрудником компании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1A31D2C-E579-9F8F-4C74-61974A6E8D7E}"/>
              </a:ext>
            </a:extLst>
          </p:cNvPr>
          <p:cNvSpPr/>
          <p:nvPr/>
        </p:nvSpPr>
        <p:spPr>
          <a:xfrm>
            <a:off x="1658004" y="5814874"/>
            <a:ext cx="8467115" cy="65694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ct val="97000"/>
              </a:lnSpc>
            </a:pPr>
            <a:r>
              <a:rPr lang="ru" sz="2000" dirty="0">
                <a:latin typeface="Calibri"/>
              </a:rPr>
              <a:t>Водитель снимает пломбы и сливает топливо в бак ТС</a:t>
            </a:r>
          </a:p>
        </p:txBody>
      </p:sp>
    </p:spTree>
    <p:extLst>
      <p:ext uri="{BB962C8B-B14F-4D97-AF65-F5344CB8AC3E}">
        <p14:creationId xmlns:p14="http://schemas.microsoft.com/office/powerpoint/2010/main" val="412155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EE49519-649E-893B-6EAA-B7201F02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77942"/>
            <a:ext cx="8610600" cy="1293028"/>
          </a:xfrm>
        </p:spPr>
        <p:txBody>
          <a:bodyPr/>
          <a:lstStyle/>
          <a:p>
            <a:r>
              <a:rPr lang="ru-RU" dirty="0"/>
              <a:t>Мониторинг ТС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858753-E4BC-B9D4-FCE5-EA2DF1CEF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608" y="1718274"/>
            <a:ext cx="3913116" cy="19402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3E8A4F-82D2-6375-4737-739061B2A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67" y="1717614"/>
            <a:ext cx="6913741" cy="19409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3D76D7-0557-9F0F-C4A9-FF627853E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67" y="3736313"/>
            <a:ext cx="3859314" cy="22982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E13D11-D131-770F-98AB-D547509C2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828" y="3969992"/>
            <a:ext cx="4119413" cy="231006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EC7935-FA77-922F-4866-02F3FD8AC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944" y="4164926"/>
            <a:ext cx="4118780" cy="229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45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98438-25D5-570D-A24C-79A4C64B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Ожидаемый ЭФФЕКТ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125E91-FA62-6D66-C5ED-6CB18C0CD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617" y="3886200"/>
            <a:ext cx="3451582" cy="682765"/>
          </a:xfrm>
        </p:spPr>
        <p:txBody>
          <a:bodyPr/>
          <a:lstStyle/>
          <a:p>
            <a:r>
              <a:rPr lang="ru-RU" dirty="0"/>
              <a:t>Нарушения ПДД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61B21E0-B46E-6C63-61B0-A75B289DAE9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8617" y="4568964"/>
            <a:ext cx="3451582" cy="1672039"/>
          </a:xfrm>
        </p:spPr>
        <p:txBody>
          <a:bodyPr/>
          <a:lstStyle/>
          <a:p>
            <a:r>
              <a:rPr lang="ru-RU" dirty="0"/>
              <a:t>Контроль за состояние водителя и его действиями позволит снизить нарушений ПДД водителями от </a:t>
            </a:r>
            <a:r>
              <a:rPr lang="ru-RU" b="1" dirty="0"/>
              <a:t>12 до 35%, </a:t>
            </a:r>
            <a:r>
              <a:rPr lang="ru-RU" dirty="0"/>
              <a:t>и как следствие снизить количество ДТП, расходы на технику и время простоя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EB5B74-2C81-A27E-6104-98E37687CE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74262" y="3886200"/>
            <a:ext cx="3448935" cy="682765"/>
          </a:xfrm>
        </p:spPr>
        <p:txBody>
          <a:bodyPr/>
          <a:lstStyle/>
          <a:p>
            <a:r>
              <a:rPr lang="ru-RU" dirty="0"/>
              <a:t>Эффективность использование ТС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24B27C3-0998-8F76-188D-95BAFC901A2F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74263" y="4568963"/>
            <a:ext cx="3448935" cy="1672039"/>
          </a:xfrm>
        </p:spPr>
        <p:txBody>
          <a:bodyPr/>
          <a:lstStyle/>
          <a:p>
            <a:r>
              <a:rPr lang="ru-RU" dirty="0"/>
              <a:t>Планирование, контроль ,</a:t>
            </a:r>
            <a:r>
              <a:rPr lang="ru-RU" baseline="0" dirty="0"/>
              <a:t> анализ и о</a:t>
            </a:r>
            <a:r>
              <a:rPr lang="ru-RU" dirty="0"/>
              <a:t>ценка</a:t>
            </a:r>
            <a:r>
              <a:rPr lang="ru-RU" baseline="0" dirty="0"/>
              <a:t> эффективности эксплуатации ТС позволят повысить эффективность использования ТС </a:t>
            </a:r>
            <a:r>
              <a:rPr lang="ru-RU" b="1" baseline="0" dirty="0"/>
              <a:t>от 10%</a:t>
            </a:r>
            <a:endParaRPr lang="ru-RU" b="1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674C98-95BF-C361-8137-6408FDBBD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9730" y="3886200"/>
            <a:ext cx="3456469" cy="682765"/>
          </a:xfrm>
        </p:spPr>
        <p:txBody>
          <a:bodyPr/>
          <a:lstStyle/>
          <a:p>
            <a:r>
              <a:rPr lang="ru-RU" dirty="0"/>
              <a:t>Мониторинг ТС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6E457D4-36B4-A4BD-B79E-BD1B011A7B06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049730" y="4568961"/>
            <a:ext cx="3452445" cy="167203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Мониторинг в режиме реального времени позволит обеспечить: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Контроль уровня и расхода топлива, заправок – </a:t>
            </a:r>
            <a:r>
              <a:rPr lang="ru-RU" b="1" dirty="0"/>
              <a:t>98%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Контроль движения маршрутов и графика движения, с учётом текущей дорожной обстановки – </a:t>
            </a:r>
            <a:r>
              <a:rPr lang="ru-RU" b="1" dirty="0"/>
              <a:t>100%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2052" name="Picture 4" descr="Цена покраски фуры в Москве в компании БТК">
            <a:extLst>
              <a:ext uri="{FF2B5EF4-FFF2-40B4-BE49-F238E27FC236}">
                <a16:creationId xmlns:a16="http://schemas.microsoft.com/office/drawing/2014/main" id="{1EE627C7-6F34-7B86-B9DF-625AAD139688}"/>
              </a:ext>
            </a:extLst>
          </p:cNvPr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" b="4319"/>
          <a:stretch>
            <a:fillRect/>
          </a:stretch>
        </p:blipFill>
        <p:spPr bwMode="auto">
          <a:xfrm>
            <a:off x="688975" y="2057400"/>
            <a:ext cx="34512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одородные грузовики Hyundai едут в Европу — Авторевю">
            <a:extLst>
              <a:ext uri="{FF2B5EF4-FFF2-40B4-BE49-F238E27FC236}">
                <a16:creationId xmlns:a16="http://schemas.microsoft.com/office/drawing/2014/main" id="{C3EF8239-9A7A-C5BB-24E0-D74EADF11F38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2" b="16962"/>
          <a:stretch>
            <a:fillRect/>
          </a:stretch>
        </p:blipFill>
        <p:spPr bwMode="auto">
          <a:xfrm>
            <a:off x="4373563" y="2057400"/>
            <a:ext cx="344963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prove your fuel efficiency with a GPS tracking system |">
            <a:extLst>
              <a:ext uri="{FF2B5EF4-FFF2-40B4-BE49-F238E27FC236}">
                <a16:creationId xmlns:a16="http://schemas.microsoft.com/office/drawing/2014/main" id="{8684745E-248C-880C-4371-F610E672836C}"/>
              </a:ext>
            </a:extLst>
          </p:cNvPr>
          <p:cNvPicPr>
            <a:picLocks noGrp="1" noChangeAspect="1" noChangeArrowheads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2" b="10712"/>
          <a:stretch>
            <a:fillRect/>
          </a:stretch>
        </p:blipFill>
        <p:spPr bwMode="auto">
          <a:xfrm>
            <a:off x="8050213" y="2057400"/>
            <a:ext cx="34480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853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0A3B39D-97A6-7AE2-14B6-57DC6FF33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208601"/>
            <a:ext cx="9448800" cy="1825096"/>
          </a:xfrm>
        </p:spPr>
        <p:txBody>
          <a:bodyPr anchor="ctr"/>
          <a:lstStyle/>
          <a:p>
            <a:r>
              <a:rPr lang="ru-RU" dirty="0"/>
              <a:t>Наши контакты</a:t>
            </a:r>
          </a:p>
        </p:txBody>
      </p:sp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86A3F55B-D43C-63AD-48AF-0D935C80D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37397"/>
            <a:ext cx="9448800" cy="2404614"/>
          </a:xfrm>
        </p:spPr>
        <p:txBody>
          <a:bodyPr>
            <a:normAutofit/>
          </a:bodyPr>
          <a:lstStyle/>
          <a:p>
            <a:r>
              <a:rPr lang="en-US" dirty="0"/>
              <a:t>+7 992 003 73 14 </a:t>
            </a:r>
            <a:r>
              <a:rPr lang="ru-RU" dirty="0"/>
              <a:t>	для России (</a:t>
            </a:r>
            <a:r>
              <a:rPr lang="en-US" dirty="0"/>
              <a:t>WhatsApp, Telegram)</a:t>
            </a:r>
          </a:p>
          <a:p>
            <a:r>
              <a:rPr lang="en-US" dirty="0"/>
              <a:t>+90 531 709 4606	 Türkiye </a:t>
            </a:r>
            <a:r>
              <a:rPr lang="en-US" dirty="0" err="1"/>
              <a:t>için</a:t>
            </a:r>
            <a:r>
              <a:rPr lang="ru-RU" dirty="0"/>
              <a:t> </a:t>
            </a:r>
            <a:r>
              <a:rPr lang="ka-GE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на русском</a:t>
            </a:r>
            <a:r>
              <a:rPr lang="ka-GE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</a:t>
            </a:r>
            <a:endParaRPr lang="en-US" dirty="0"/>
          </a:p>
          <a:p>
            <a:r>
              <a:rPr lang="en-US" dirty="0"/>
              <a:t>+995 595 103 112	</a:t>
            </a:r>
            <a:r>
              <a:rPr lang="ka-GE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საქართველოსთვის (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на русском</a:t>
            </a:r>
            <a:r>
              <a:rPr lang="ka-GE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</a:t>
            </a: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		 </a:t>
            </a:r>
            <a:r>
              <a:rPr lang="en-US" dirty="0">
                <a:hlinkClick r:id="rId2"/>
              </a:rPr>
              <a:t>info@arbotta.ru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		 </a:t>
            </a:r>
            <a:r>
              <a:rPr lang="en-US" dirty="0">
                <a:hlinkClick r:id="rId3"/>
              </a:rPr>
              <a:t>http://arbotta.ru/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26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A1D94B7-9F38-CC90-2261-9687A8B2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8" y="523782"/>
            <a:ext cx="10820399" cy="1948610"/>
          </a:xfrm>
        </p:spPr>
        <p:txBody>
          <a:bodyPr/>
          <a:lstStyle/>
          <a:p>
            <a:r>
              <a:rPr lang="ru-RU" dirty="0"/>
              <a:t>8 лет оптимизации и адаптации</a:t>
            </a:r>
            <a:br>
              <a:rPr lang="ru-RU" dirty="0"/>
            </a:br>
            <a:r>
              <a:rPr lang="ru-RU" dirty="0"/>
              <a:t>машинного интеллекта в условиях</a:t>
            </a:r>
            <a:br>
              <a:rPr lang="ru-RU" dirty="0"/>
            </a:br>
            <a:r>
              <a:rPr lang="ru-RU" dirty="0"/>
              <a:t>промышленной эксплуатации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A94450-AD6B-6C0A-86AD-188711B87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467" y="2648791"/>
            <a:ext cx="10490200" cy="194861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Мы предлагаем готовые экспертные решения в</a:t>
            </a:r>
          </a:p>
          <a:p>
            <a:r>
              <a:rPr lang="ru-RU" dirty="0"/>
              <a:t>области транспортной безопасности.</a:t>
            </a:r>
          </a:p>
          <a:p>
            <a:r>
              <a:rPr lang="ru-RU" dirty="0"/>
              <a:t>Надежность работы, достоверность алгоритмов</a:t>
            </a:r>
          </a:p>
          <a:p>
            <a:r>
              <a:rPr lang="ru-RU" dirty="0"/>
              <a:t>и опыт наших специалистов подтверждается</a:t>
            </a:r>
          </a:p>
          <a:p>
            <a:r>
              <a:rPr lang="ru-RU" dirty="0"/>
              <a:t>успешными результатами в работе с нашими</a:t>
            </a:r>
          </a:p>
          <a:p>
            <a:r>
              <a:rPr lang="ru-RU" dirty="0"/>
              <a:t>партнерами и заказчиками</a:t>
            </a:r>
          </a:p>
        </p:txBody>
      </p:sp>
    </p:spTree>
    <p:extLst>
      <p:ext uri="{BB962C8B-B14F-4D97-AF65-F5344CB8AC3E}">
        <p14:creationId xmlns:p14="http://schemas.microsoft.com/office/powerpoint/2010/main" val="277693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6E941-64EE-2910-47B3-5A162F0C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комплексной безопасности транспорта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19D366-3BD9-E191-24BD-D15A631BA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Комплекс технических мер для обеспечения сохранности жизни и здоровья людей, техники и грузов, а также предотвращения противоправных действий на транспорте</a:t>
            </a:r>
          </a:p>
          <a:p>
            <a:r>
              <a:rPr lang="ru-RU" sz="2800" dirty="0"/>
              <a:t>Сочетание физической, информационной и операционной безопасности для обеспечения безопасности транспортной системы в целом</a:t>
            </a:r>
          </a:p>
          <a:p>
            <a:r>
              <a:rPr lang="ru-RU" sz="2800" dirty="0"/>
              <a:t>Обеспечение эффективного использования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80435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0BBF-C212-FEB9-05C1-464AE548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</a:t>
            </a:r>
            <a:r>
              <a:rPr lang="ru-RU" dirty="0" err="1"/>
              <a:t>РИСки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70E7A9-BC09-C518-4F9C-6010CE8D4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75392"/>
            <a:ext cx="5697245" cy="4243294"/>
          </a:xfrm>
        </p:spPr>
        <p:txBody>
          <a:bodyPr>
            <a:noAutofit/>
          </a:bodyPr>
          <a:lstStyle/>
          <a:p>
            <a:r>
              <a:rPr lang="ru-RU" sz="2800" dirty="0"/>
              <a:t>ДТП</a:t>
            </a:r>
            <a:br>
              <a:rPr lang="ru-RU" sz="2800" dirty="0"/>
            </a:br>
            <a:r>
              <a:rPr lang="ru-RU" sz="2000" dirty="0"/>
              <a:t>(Угроза жизни и здоровью людей, сохранности техники и грузов)</a:t>
            </a:r>
          </a:p>
          <a:p>
            <a:r>
              <a:rPr lang="ru-RU" sz="2800" dirty="0"/>
              <a:t>Противоправные действия</a:t>
            </a:r>
            <a:br>
              <a:rPr lang="ru-RU" sz="2800" dirty="0"/>
            </a:br>
            <a:r>
              <a:rPr lang="ru-RU" sz="2000" dirty="0"/>
              <a:t>(Хищения, прочие действия наносящие ущерб)</a:t>
            </a:r>
          </a:p>
          <a:p>
            <a:r>
              <a:rPr lang="ru-RU" sz="2800" dirty="0"/>
              <a:t>Не оптимальное использование ТС</a:t>
            </a:r>
            <a:br>
              <a:rPr lang="ru-RU" sz="2800" dirty="0"/>
            </a:br>
            <a:r>
              <a:rPr lang="ru-RU" sz="2000" dirty="0"/>
              <a:t>(Простои, недочеты при диспетчеризации движения транспорта)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B61D46-205E-0297-2B4F-4ACA5C3E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70" y="1975391"/>
            <a:ext cx="4785630" cy="42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643DB7-1039-219F-264F-E7C3D1637FFD}"/>
              </a:ext>
            </a:extLst>
          </p:cNvPr>
          <p:cNvSpPr txBox="1"/>
          <p:nvPr/>
        </p:nvSpPr>
        <p:spPr>
          <a:xfrm>
            <a:off x="6720570" y="6218685"/>
            <a:ext cx="47856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/>
              <a:t>ДТП </a:t>
            </a:r>
            <a:r>
              <a:rPr lang="ru-RU" sz="105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на 118-м км трассы М-5 «Урал», 25.01.2020, уснул за рулем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6836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FD3D8-3AD7-CC3B-D6A0-AA7BC9C1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Немного цифр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9CBC9-55CE-21D3-52D7-1B6C5720B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52078"/>
            <a:ext cx="10820400" cy="3466607"/>
          </a:xfrm>
        </p:spPr>
        <p:txBody>
          <a:bodyPr>
            <a:normAutofit/>
          </a:bodyPr>
          <a:lstStyle/>
          <a:p>
            <a:r>
              <a:rPr lang="ru-RU" b="1" dirty="0"/>
              <a:t>Основные причины ДТП:</a:t>
            </a:r>
            <a:br>
              <a:rPr lang="ru-RU" b="1" dirty="0"/>
            </a:br>
            <a:r>
              <a:rPr lang="ru-RU" u="sng" dirty="0"/>
              <a:t>1. Человеческий фактор</a:t>
            </a:r>
            <a:br>
              <a:rPr lang="ru-RU" u="sng" dirty="0"/>
            </a:br>
            <a:r>
              <a:rPr lang="ru-RU" u="sng" dirty="0"/>
              <a:t>2. Отсутствие контроля за действиями водителя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b="1" dirty="0"/>
              <a:t>90% </a:t>
            </a:r>
            <a:r>
              <a:rPr lang="ru-RU" dirty="0"/>
              <a:t>- Столкновений с впереди идущим автомобилем можно избежать за счет предупреждения водителя за 1.5 секунды</a:t>
            </a:r>
          </a:p>
          <a:p>
            <a:pPr marL="0" indent="0">
              <a:buNone/>
            </a:pPr>
            <a:r>
              <a:rPr lang="ru-RU" sz="3200" b="1" dirty="0"/>
              <a:t>44% </a:t>
            </a:r>
            <a:r>
              <a:rPr lang="ru-RU" dirty="0"/>
              <a:t>- ДТП это засыпание водителя</a:t>
            </a:r>
          </a:p>
          <a:p>
            <a:pPr marL="0" indent="0">
              <a:buNone/>
            </a:pPr>
            <a:r>
              <a:rPr lang="ru-RU" sz="3200" b="1" dirty="0"/>
              <a:t>40% </a:t>
            </a:r>
            <a:r>
              <a:rPr lang="ru-RU" dirty="0"/>
              <a:t>- ДТП связанно с отвлечением внимания водителя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2186667-3961-1F06-10D6-DC9EBA2451FB}"/>
              </a:ext>
            </a:extLst>
          </p:cNvPr>
          <p:cNvSpPr txBox="1">
            <a:spLocks/>
          </p:cNvSpPr>
          <p:nvPr/>
        </p:nvSpPr>
        <p:spPr>
          <a:xfrm>
            <a:off x="685800" y="1410887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ДТП</a:t>
            </a:r>
          </a:p>
        </p:txBody>
      </p:sp>
    </p:spTree>
    <p:extLst>
      <p:ext uri="{BB962C8B-B14F-4D97-AF65-F5344CB8AC3E}">
        <p14:creationId xmlns:p14="http://schemas.microsoft.com/office/powerpoint/2010/main" val="212874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FD3D8-3AD7-CC3B-D6A0-AA7BC9C1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Противоправные 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9CBC9-55CE-21D3-52D7-1B6C5720B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01662"/>
            <a:ext cx="10820400" cy="4017023"/>
          </a:xfrm>
        </p:spPr>
        <p:txBody>
          <a:bodyPr>
            <a:normAutofit/>
          </a:bodyPr>
          <a:lstStyle/>
          <a:p>
            <a:r>
              <a:rPr lang="ru-RU" b="1" dirty="0"/>
              <a:t>Основные проблемы:</a:t>
            </a:r>
            <a:br>
              <a:rPr lang="ru-RU" b="1" dirty="0"/>
            </a:br>
            <a:r>
              <a:rPr lang="ru-RU" u="sng" dirty="0"/>
              <a:t>1. Хищения топлива</a:t>
            </a:r>
            <a:br>
              <a:rPr lang="ru-RU" u="sng" dirty="0"/>
            </a:br>
            <a:r>
              <a:rPr lang="ru-RU" u="sng" dirty="0"/>
              <a:t>2. Сговор лиц для осуществления манипуляций с грузом</a:t>
            </a:r>
            <a:br>
              <a:rPr lang="ru-RU" u="sng" dirty="0"/>
            </a:br>
            <a:r>
              <a:rPr lang="ru-RU" u="sng" dirty="0"/>
              <a:t>3. Разбойные нападения</a:t>
            </a:r>
            <a:br>
              <a:rPr lang="ru-RU" u="sng" dirty="0"/>
            </a:br>
            <a:r>
              <a:rPr lang="ru-RU" u="sng" dirty="0"/>
              <a:t>4. Прочие действия наносящие ущерб </a:t>
            </a:r>
          </a:p>
          <a:p>
            <a:endParaRPr lang="ru-RU" b="1" dirty="0"/>
          </a:p>
          <a:p>
            <a:r>
              <a:rPr lang="ru-RU" b="1" dirty="0"/>
              <a:t>Способы решения:</a:t>
            </a:r>
            <a:br>
              <a:rPr lang="ru-RU" b="1" dirty="0"/>
            </a:br>
            <a:r>
              <a:rPr lang="ru-RU" u="sng" dirty="0"/>
              <a:t>1. Мониторинг технологического процесса на всех этапах</a:t>
            </a:r>
            <a:br>
              <a:rPr lang="ru-RU" u="sng" dirty="0"/>
            </a:br>
            <a:r>
              <a:rPr lang="ru-RU" u="sng" dirty="0"/>
              <a:t>2. Сбор информации и дальнейший анализ</a:t>
            </a:r>
            <a:br>
              <a:rPr lang="ru-RU" u="sng" dirty="0"/>
            </a:br>
            <a:r>
              <a:rPr lang="ru-RU" u="sng" dirty="0"/>
              <a:t>3. Разработка и внедрение изменений в техпроцесс на основе анализа </a:t>
            </a:r>
            <a:br>
              <a:rPr lang="ru-RU" u="sng" dirty="0"/>
            </a:br>
            <a:r>
              <a:rPr lang="ru-RU" u="sng" dirty="0"/>
              <a:t>4. Сбор данных для предоставления доказательств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25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FD3D8-3AD7-CC3B-D6A0-AA7BC9C1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80" y="764373"/>
            <a:ext cx="8913920" cy="1293028"/>
          </a:xfrm>
        </p:spPr>
        <p:txBody>
          <a:bodyPr/>
          <a:lstStyle/>
          <a:p>
            <a:r>
              <a:rPr lang="ru-RU" sz="4000" dirty="0"/>
              <a:t>оптимизация использования ТС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89CBC9-55CE-21D3-52D7-1B6C5720B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01662"/>
            <a:ext cx="10820400" cy="4017023"/>
          </a:xfrm>
        </p:spPr>
        <p:txBody>
          <a:bodyPr>
            <a:normAutofit/>
          </a:bodyPr>
          <a:lstStyle/>
          <a:p>
            <a:r>
              <a:rPr lang="ru-RU" b="1" dirty="0"/>
              <a:t>Основные проблемы:</a:t>
            </a:r>
            <a:br>
              <a:rPr lang="ru-RU" b="1" dirty="0"/>
            </a:br>
            <a:r>
              <a:rPr lang="ru-RU" u="sng" dirty="0"/>
              <a:t>1. Диспетчер не оперативно получает информацию о движении ТС</a:t>
            </a:r>
            <a:br>
              <a:rPr lang="ru-RU" u="sng" dirty="0"/>
            </a:br>
            <a:r>
              <a:rPr lang="ru-RU" u="sng" dirty="0"/>
              <a:t>2. Отсутствие информации о состоянии парка ТС в пути</a:t>
            </a:r>
            <a:br>
              <a:rPr lang="ru-RU" u="sng" dirty="0"/>
            </a:br>
            <a:r>
              <a:rPr lang="ru-RU" u="sng" dirty="0"/>
              <a:t>3. Невозможность точного определения выработки часов и расходов</a:t>
            </a:r>
            <a:br>
              <a:rPr lang="ru-RU" u="sng" dirty="0"/>
            </a:br>
            <a:r>
              <a:rPr lang="ru-RU" u="sng" dirty="0"/>
              <a:t>4. Отсутствие контроля за действиями водителя </a:t>
            </a:r>
          </a:p>
          <a:p>
            <a:endParaRPr lang="ru-RU" b="1" dirty="0"/>
          </a:p>
          <a:p>
            <a:r>
              <a:rPr lang="ru-RU" b="1" dirty="0"/>
              <a:t>Способы решения:</a:t>
            </a:r>
            <a:br>
              <a:rPr lang="ru-RU" b="1" dirty="0"/>
            </a:br>
            <a:r>
              <a:rPr lang="ru-RU" u="sng" dirty="0"/>
              <a:t>1. Мониторинг движения ТС в режиме реального времени</a:t>
            </a:r>
            <a:br>
              <a:rPr lang="ru-RU" u="sng" dirty="0"/>
            </a:br>
            <a:r>
              <a:rPr lang="ru-RU" u="sng" dirty="0"/>
              <a:t>2. Сбор информации о состоянии парка ТС в реальном времени</a:t>
            </a:r>
            <a:br>
              <a:rPr lang="ru-RU" u="sng" dirty="0"/>
            </a:br>
            <a:r>
              <a:rPr lang="ru-RU" u="sng" dirty="0"/>
              <a:t>3. Автоматический сбор информации по выработке и расходам </a:t>
            </a:r>
            <a:br>
              <a:rPr lang="ru-RU" u="sng" dirty="0"/>
            </a:br>
            <a:r>
              <a:rPr lang="ru-RU" u="sng" dirty="0"/>
              <a:t>4. Оповещение диспетчера (оператора) о нарушениях водителем графика работы и ПДД, либо других противоправных действиях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43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EE49519-649E-893B-6EAA-B7201F02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78411"/>
            <a:ext cx="5209045" cy="631165"/>
          </a:xfrm>
        </p:spPr>
        <p:txBody>
          <a:bodyPr/>
          <a:lstStyle/>
          <a:p>
            <a:r>
              <a:rPr lang="ru-RU" dirty="0"/>
              <a:t>ТЕХНИЧЕСКИЕ решения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CF041517-C4B0-B85F-1EC0-B20223AA0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3" y="2190842"/>
            <a:ext cx="5233797" cy="41566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Камера 5Мп;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Опционально – дополнительная камера;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ADAS и </a:t>
            </a:r>
            <a:r>
              <a:rPr lang="ru-RU" sz="2400" dirty="0" err="1"/>
              <a:t>Антисон</a:t>
            </a:r>
            <a:r>
              <a:rPr lang="ru-RU" sz="2400" dirty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Bluetooth, </a:t>
            </a:r>
            <a:r>
              <a:rPr lang="ru-RU" sz="2400" dirty="0" err="1"/>
              <a:t>Wi</a:t>
            </a:r>
            <a:r>
              <a:rPr lang="ru-RU" sz="2400" dirty="0"/>
              <a:t>-Fi, 3G, LTE;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ГЛОНАС;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Автоматическая калибровка ADAS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9CD7D7-2E91-5AA0-6142-44DE2E864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1872" y="1765236"/>
            <a:ext cx="5055069" cy="354205"/>
          </a:xfrm>
        </p:spPr>
        <p:txBody>
          <a:bodyPr>
            <a:normAutofit/>
          </a:bodyPr>
          <a:lstStyle/>
          <a:p>
            <a:r>
              <a:rPr lang="ru-RU" sz="1800" b="1" dirty="0"/>
              <a:t>Полностью интегрированное решение</a:t>
            </a: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70A9BA6D-6681-BFC9-09C8-F771E191A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564" y="1765236"/>
            <a:ext cx="5239481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7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EE49519-649E-893B-6EAA-B7201F02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78411"/>
            <a:ext cx="5209045" cy="631165"/>
          </a:xfrm>
        </p:spPr>
        <p:txBody>
          <a:bodyPr/>
          <a:lstStyle/>
          <a:p>
            <a:r>
              <a:rPr lang="ru-RU" dirty="0"/>
              <a:t>ТЕХНИЧЕСКИЕ решения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CF041517-C4B0-B85F-1EC0-B20223AA0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3" y="2190842"/>
            <a:ext cx="5233797" cy="41566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Камеры от 2Мп до 5Мп;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От 4х до 16 каналов, до 8 аналитических каналов;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Носители HDD, SD, SSD;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Bluetooth, </a:t>
            </a:r>
            <a:r>
              <a:rPr lang="ru-RU" sz="2400" dirty="0" err="1"/>
              <a:t>Wi</a:t>
            </a:r>
            <a:r>
              <a:rPr lang="ru-RU" sz="2400" dirty="0"/>
              <a:t>-Fi , 3G, LTE;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G-</a:t>
            </a:r>
            <a:r>
              <a:rPr lang="ru-RU" sz="2400" dirty="0" err="1"/>
              <a:t>sensor</a:t>
            </a:r>
            <a:endParaRPr lang="ru-RU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Высокоскоростной (высокоточный) ГЛОНАС;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Встроенный интерфейс CAN шины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9CD7D7-2E91-5AA0-6142-44DE2E864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1872" y="1765236"/>
            <a:ext cx="5055069" cy="354205"/>
          </a:xfrm>
        </p:spPr>
        <p:txBody>
          <a:bodyPr>
            <a:normAutofit/>
          </a:bodyPr>
          <a:lstStyle/>
          <a:p>
            <a:r>
              <a:rPr lang="ru-RU" sz="1800" b="1" dirty="0"/>
              <a:t>Интеграционное, модульное решение</a:t>
            </a:r>
          </a:p>
        </p:txBody>
      </p:sp>
      <p:pic>
        <p:nvPicPr>
          <p:cNvPr id="10" name="Picture 633">
            <a:extLst>
              <a:ext uri="{FF2B5EF4-FFF2-40B4-BE49-F238E27FC236}">
                <a16:creationId xmlns:a16="http://schemas.microsoft.com/office/drawing/2014/main" id="{994A46F3-34DC-B03F-053E-198684306E8D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0" t="14524" r="640" b="19313"/>
          <a:stretch/>
        </p:blipFill>
        <p:spPr>
          <a:xfrm>
            <a:off x="6480314" y="2190842"/>
            <a:ext cx="5176807" cy="3124201"/>
          </a:xfrm>
          <a:prstGeom prst="rect">
            <a:avLst/>
          </a:prstGeom>
          <a:noFill/>
        </p:spPr>
      </p:pic>
      <p:sp>
        <p:nvSpPr>
          <p:cNvPr id="11" name="Freeform 634">
            <a:extLst>
              <a:ext uri="{FF2B5EF4-FFF2-40B4-BE49-F238E27FC236}">
                <a16:creationId xmlns:a16="http://schemas.microsoft.com/office/drawing/2014/main" id="{6B68DC29-D831-DC23-1324-1674AFEEFD71}"/>
              </a:ext>
            </a:extLst>
          </p:cNvPr>
          <p:cNvSpPr/>
          <p:nvPr/>
        </p:nvSpPr>
        <p:spPr>
          <a:xfrm>
            <a:off x="6395477" y="5123681"/>
            <a:ext cx="696036" cy="696048"/>
          </a:xfrm>
          <a:custGeom>
            <a:avLst/>
            <a:gdLst/>
            <a:ahLst/>
            <a:cxnLst/>
            <a:rect l="0" t="0" r="0" b="0"/>
            <a:pathLst>
              <a:path w="696036" h="696048">
                <a:moveTo>
                  <a:pt x="348018" y="696048"/>
                </a:moveTo>
                <a:cubicBezTo>
                  <a:pt x="540219" y="696048"/>
                  <a:pt x="696036" y="540232"/>
                  <a:pt x="696036" y="348030"/>
                </a:cubicBezTo>
                <a:cubicBezTo>
                  <a:pt x="696036" y="155816"/>
                  <a:pt x="540219" y="0"/>
                  <a:pt x="348018" y="0"/>
                </a:cubicBezTo>
                <a:cubicBezTo>
                  <a:pt x="155817" y="0"/>
                  <a:pt x="0" y="155816"/>
                  <a:pt x="0" y="348030"/>
                </a:cubicBezTo>
                <a:cubicBezTo>
                  <a:pt x="0" y="540232"/>
                  <a:pt x="155817" y="696048"/>
                  <a:pt x="348018" y="69604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635">
            <a:extLst>
              <a:ext uri="{FF2B5EF4-FFF2-40B4-BE49-F238E27FC236}">
                <a16:creationId xmlns:a16="http://schemas.microsoft.com/office/drawing/2014/main" id="{1EF8E9D3-9BE4-B223-CF95-B0E4BE494EB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4858" y="5024478"/>
            <a:ext cx="655401" cy="577352"/>
          </a:xfrm>
          <a:prstGeom prst="rect">
            <a:avLst/>
          </a:prstGeom>
          <a:noFill/>
        </p:spPr>
      </p:pic>
      <p:sp>
        <p:nvSpPr>
          <p:cNvPr id="13" name="Freeform 636">
            <a:extLst>
              <a:ext uri="{FF2B5EF4-FFF2-40B4-BE49-F238E27FC236}">
                <a16:creationId xmlns:a16="http://schemas.microsoft.com/office/drawing/2014/main" id="{543B030D-25A6-6FD2-0203-1C4FBFF0DDE5}"/>
              </a:ext>
            </a:extLst>
          </p:cNvPr>
          <p:cNvSpPr/>
          <p:nvPr/>
        </p:nvSpPr>
        <p:spPr>
          <a:xfrm>
            <a:off x="6425046" y="4969760"/>
            <a:ext cx="696036" cy="696048"/>
          </a:xfrm>
          <a:custGeom>
            <a:avLst/>
            <a:gdLst/>
            <a:ahLst/>
            <a:cxnLst/>
            <a:rect l="0" t="0" r="0" b="0"/>
            <a:pathLst>
              <a:path w="696036" h="696048">
                <a:moveTo>
                  <a:pt x="348018" y="696048"/>
                </a:moveTo>
                <a:cubicBezTo>
                  <a:pt x="540219" y="696048"/>
                  <a:pt x="696036" y="540232"/>
                  <a:pt x="696036" y="348030"/>
                </a:cubicBezTo>
                <a:cubicBezTo>
                  <a:pt x="696036" y="155816"/>
                  <a:pt x="540219" y="0"/>
                  <a:pt x="348018" y="0"/>
                </a:cubicBezTo>
                <a:cubicBezTo>
                  <a:pt x="155817" y="0"/>
                  <a:pt x="0" y="155816"/>
                  <a:pt x="0" y="348030"/>
                </a:cubicBezTo>
                <a:cubicBezTo>
                  <a:pt x="0" y="540232"/>
                  <a:pt x="155817" y="696048"/>
                  <a:pt x="348018" y="696048"/>
                </a:cubicBezTo>
                <a:close/>
              </a:path>
            </a:pathLst>
          </a:custGeom>
          <a:noFill/>
          <a:ln w="12700" cap="flat" cmpd="sng">
            <a:solidFill>
              <a:srgbClr val="F61601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637">
            <a:extLst>
              <a:ext uri="{FF2B5EF4-FFF2-40B4-BE49-F238E27FC236}">
                <a16:creationId xmlns:a16="http://schemas.microsoft.com/office/drawing/2014/main" id="{1C4F1F25-0849-9F35-A88A-444BC090A5FC}"/>
              </a:ext>
            </a:extLst>
          </p:cNvPr>
          <p:cNvSpPr/>
          <p:nvPr/>
        </p:nvSpPr>
        <p:spPr>
          <a:xfrm>
            <a:off x="7381525" y="5120309"/>
            <a:ext cx="698728" cy="698741"/>
          </a:xfrm>
          <a:custGeom>
            <a:avLst/>
            <a:gdLst/>
            <a:ahLst/>
            <a:cxnLst/>
            <a:rect l="0" t="0" r="0" b="0"/>
            <a:pathLst>
              <a:path w="698728" h="698741">
                <a:moveTo>
                  <a:pt x="349364" y="698741"/>
                </a:moveTo>
                <a:cubicBezTo>
                  <a:pt x="542315" y="698741"/>
                  <a:pt x="698728" y="542328"/>
                  <a:pt x="698728" y="349377"/>
                </a:cubicBezTo>
                <a:cubicBezTo>
                  <a:pt x="698728" y="156426"/>
                  <a:pt x="542315" y="0"/>
                  <a:pt x="349364" y="0"/>
                </a:cubicBezTo>
                <a:cubicBezTo>
                  <a:pt x="156413" y="0"/>
                  <a:pt x="0" y="156426"/>
                  <a:pt x="0" y="349377"/>
                </a:cubicBezTo>
                <a:cubicBezTo>
                  <a:pt x="0" y="542328"/>
                  <a:pt x="156413" y="698741"/>
                  <a:pt x="349364" y="69874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638">
            <a:extLst>
              <a:ext uri="{FF2B5EF4-FFF2-40B4-BE49-F238E27FC236}">
                <a16:creationId xmlns:a16="http://schemas.microsoft.com/office/drawing/2014/main" id="{2329CFD8-F301-416E-F649-659B25FADAD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8817" y="5107602"/>
            <a:ext cx="724141" cy="705383"/>
          </a:xfrm>
          <a:prstGeom prst="rect">
            <a:avLst/>
          </a:prstGeom>
          <a:noFill/>
        </p:spPr>
      </p:pic>
      <p:sp>
        <p:nvSpPr>
          <p:cNvPr id="16" name="Freeform 639">
            <a:extLst>
              <a:ext uri="{FF2B5EF4-FFF2-40B4-BE49-F238E27FC236}">
                <a16:creationId xmlns:a16="http://schemas.microsoft.com/office/drawing/2014/main" id="{FAEAA201-07E6-D11D-4237-78FC658C100E}"/>
              </a:ext>
            </a:extLst>
          </p:cNvPr>
          <p:cNvSpPr/>
          <p:nvPr/>
        </p:nvSpPr>
        <p:spPr>
          <a:xfrm>
            <a:off x="7381525" y="5120309"/>
            <a:ext cx="698728" cy="698741"/>
          </a:xfrm>
          <a:custGeom>
            <a:avLst/>
            <a:gdLst/>
            <a:ahLst/>
            <a:cxnLst/>
            <a:rect l="0" t="0" r="0" b="0"/>
            <a:pathLst>
              <a:path w="698728" h="698741">
                <a:moveTo>
                  <a:pt x="349364" y="698741"/>
                </a:moveTo>
                <a:cubicBezTo>
                  <a:pt x="542315" y="698741"/>
                  <a:pt x="698728" y="542328"/>
                  <a:pt x="698728" y="349377"/>
                </a:cubicBezTo>
                <a:cubicBezTo>
                  <a:pt x="698728" y="156426"/>
                  <a:pt x="542315" y="0"/>
                  <a:pt x="349364" y="0"/>
                </a:cubicBezTo>
                <a:cubicBezTo>
                  <a:pt x="156413" y="0"/>
                  <a:pt x="0" y="156426"/>
                  <a:pt x="0" y="349377"/>
                </a:cubicBezTo>
                <a:cubicBezTo>
                  <a:pt x="0" y="542328"/>
                  <a:pt x="156413" y="698741"/>
                  <a:pt x="349364" y="698741"/>
                </a:cubicBezTo>
                <a:close/>
              </a:path>
            </a:pathLst>
          </a:custGeom>
          <a:noFill/>
          <a:ln w="14058" cap="flat" cmpd="sng">
            <a:solidFill>
              <a:srgbClr val="F61601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 640">
            <a:extLst>
              <a:ext uri="{FF2B5EF4-FFF2-40B4-BE49-F238E27FC236}">
                <a16:creationId xmlns:a16="http://schemas.microsoft.com/office/drawing/2014/main" id="{3AB4C41C-F12B-0C0F-7BD8-F2D4434C9507}"/>
              </a:ext>
            </a:extLst>
          </p:cNvPr>
          <p:cNvSpPr/>
          <p:nvPr/>
        </p:nvSpPr>
        <p:spPr>
          <a:xfrm>
            <a:off x="7381525" y="5120309"/>
            <a:ext cx="698728" cy="698741"/>
          </a:xfrm>
          <a:custGeom>
            <a:avLst/>
            <a:gdLst/>
            <a:ahLst/>
            <a:cxnLst/>
            <a:rect l="0" t="0" r="0" b="0"/>
            <a:pathLst>
              <a:path w="698728" h="698741">
                <a:moveTo>
                  <a:pt x="349364" y="698741"/>
                </a:moveTo>
                <a:cubicBezTo>
                  <a:pt x="542315" y="698741"/>
                  <a:pt x="698728" y="542328"/>
                  <a:pt x="698728" y="349377"/>
                </a:cubicBezTo>
                <a:cubicBezTo>
                  <a:pt x="698728" y="156426"/>
                  <a:pt x="542315" y="0"/>
                  <a:pt x="349364" y="0"/>
                </a:cubicBezTo>
                <a:cubicBezTo>
                  <a:pt x="156413" y="0"/>
                  <a:pt x="0" y="156426"/>
                  <a:pt x="0" y="349377"/>
                </a:cubicBezTo>
                <a:cubicBezTo>
                  <a:pt x="0" y="542328"/>
                  <a:pt x="156413" y="698741"/>
                  <a:pt x="349364" y="698741"/>
                </a:cubicBezTo>
              </a:path>
            </a:pathLst>
          </a:custGeom>
          <a:solidFill>
            <a:srgbClr val="FFFFFF">
              <a:alpha val="100000"/>
            </a:srgbClr>
          </a:solidFill>
          <a:ln w="1405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641">
            <a:extLst>
              <a:ext uri="{FF2B5EF4-FFF2-40B4-BE49-F238E27FC236}">
                <a16:creationId xmlns:a16="http://schemas.microsoft.com/office/drawing/2014/main" id="{E47DC9CD-D2F7-B77C-08C1-E0BAAC51490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8817" y="5107602"/>
            <a:ext cx="724141" cy="705383"/>
          </a:xfrm>
          <a:prstGeom prst="rect">
            <a:avLst/>
          </a:prstGeom>
          <a:noFill/>
        </p:spPr>
      </p:pic>
      <p:sp>
        <p:nvSpPr>
          <p:cNvPr id="19" name="Freeform 642">
            <a:extLst>
              <a:ext uri="{FF2B5EF4-FFF2-40B4-BE49-F238E27FC236}">
                <a16:creationId xmlns:a16="http://schemas.microsoft.com/office/drawing/2014/main" id="{2705A20B-A8FC-2118-59CF-6AED48ED5EEE}"/>
              </a:ext>
            </a:extLst>
          </p:cNvPr>
          <p:cNvSpPr/>
          <p:nvPr/>
        </p:nvSpPr>
        <p:spPr>
          <a:xfrm>
            <a:off x="7381525" y="5120309"/>
            <a:ext cx="698728" cy="698741"/>
          </a:xfrm>
          <a:custGeom>
            <a:avLst/>
            <a:gdLst/>
            <a:ahLst/>
            <a:cxnLst/>
            <a:rect l="0" t="0" r="0" b="0"/>
            <a:pathLst>
              <a:path w="698728" h="698741">
                <a:moveTo>
                  <a:pt x="349364" y="698741"/>
                </a:moveTo>
                <a:cubicBezTo>
                  <a:pt x="542315" y="698741"/>
                  <a:pt x="698728" y="542328"/>
                  <a:pt x="698728" y="349377"/>
                </a:cubicBezTo>
                <a:cubicBezTo>
                  <a:pt x="698728" y="156426"/>
                  <a:pt x="542315" y="0"/>
                  <a:pt x="349364" y="0"/>
                </a:cubicBezTo>
                <a:cubicBezTo>
                  <a:pt x="156413" y="0"/>
                  <a:pt x="0" y="156426"/>
                  <a:pt x="0" y="349377"/>
                </a:cubicBezTo>
                <a:cubicBezTo>
                  <a:pt x="0" y="542328"/>
                  <a:pt x="156413" y="698741"/>
                  <a:pt x="349364" y="698741"/>
                </a:cubicBezTo>
                <a:close/>
              </a:path>
            </a:pathLst>
          </a:custGeom>
          <a:noFill/>
          <a:ln w="14058" cap="flat" cmpd="sng">
            <a:solidFill>
              <a:srgbClr val="F61601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 643">
            <a:extLst>
              <a:ext uri="{FF2B5EF4-FFF2-40B4-BE49-F238E27FC236}">
                <a16:creationId xmlns:a16="http://schemas.microsoft.com/office/drawing/2014/main" id="{C7EB0B20-797F-9449-1B50-BDCB56B9B195}"/>
              </a:ext>
            </a:extLst>
          </p:cNvPr>
          <p:cNvSpPr/>
          <p:nvPr/>
        </p:nvSpPr>
        <p:spPr>
          <a:xfrm>
            <a:off x="5772157" y="2670746"/>
            <a:ext cx="698728" cy="698741"/>
          </a:xfrm>
          <a:custGeom>
            <a:avLst/>
            <a:gdLst/>
            <a:ahLst/>
            <a:cxnLst/>
            <a:rect l="0" t="0" r="0" b="0"/>
            <a:pathLst>
              <a:path w="698728" h="698741">
                <a:moveTo>
                  <a:pt x="349364" y="698741"/>
                </a:moveTo>
                <a:cubicBezTo>
                  <a:pt x="542315" y="698741"/>
                  <a:pt x="698728" y="542328"/>
                  <a:pt x="698728" y="349377"/>
                </a:cubicBezTo>
                <a:cubicBezTo>
                  <a:pt x="698728" y="156426"/>
                  <a:pt x="542315" y="0"/>
                  <a:pt x="349364" y="0"/>
                </a:cubicBezTo>
                <a:cubicBezTo>
                  <a:pt x="156413" y="0"/>
                  <a:pt x="0" y="156426"/>
                  <a:pt x="0" y="349377"/>
                </a:cubicBezTo>
                <a:cubicBezTo>
                  <a:pt x="0" y="542328"/>
                  <a:pt x="156413" y="698741"/>
                  <a:pt x="349364" y="698741"/>
                </a:cubicBezTo>
              </a:path>
            </a:pathLst>
          </a:custGeom>
          <a:solidFill>
            <a:srgbClr val="FFFFFF">
              <a:alpha val="100000"/>
            </a:srgbClr>
          </a:solidFill>
          <a:ln w="1405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644">
            <a:extLst>
              <a:ext uri="{FF2B5EF4-FFF2-40B4-BE49-F238E27FC236}">
                <a16:creationId xmlns:a16="http://schemas.microsoft.com/office/drawing/2014/main" id="{2852A95D-4E8F-1DE7-CA1F-5F6B0A67B39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9461" y="2819633"/>
            <a:ext cx="724128" cy="400974"/>
          </a:xfrm>
          <a:prstGeom prst="rect">
            <a:avLst/>
          </a:prstGeom>
          <a:noFill/>
        </p:spPr>
      </p:pic>
      <p:sp>
        <p:nvSpPr>
          <p:cNvPr id="22" name="Freeform 645">
            <a:extLst>
              <a:ext uri="{FF2B5EF4-FFF2-40B4-BE49-F238E27FC236}">
                <a16:creationId xmlns:a16="http://schemas.microsoft.com/office/drawing/2014/main" id="{78852E76-E933-A32B-A21B-56D5C950C073}"/>
              </a:ext>
            </a:extLst>
          </p:cNvPr>
          <p:cNvSpPr/>
          <p:nvPr/>
        </p:nvSpPr>
        <p:spPr>
          <a:xfrm>
            <a:off x="5772157" y="2670746"/>
            <a:ext cx="698728" cy="698741"/>
          </a:xfrm>
          <a:custGeom>
            <a:avLst/>
            <a:gdLst/>
            <a:ahLst/>
            <a:cxnLst/>
            <a:rect l="0" t="0" r="0" b="0"/>
            <a:pathLst>
              <a:path w="698728" h="698741">
                <a:moveTo>
                  <a:pt x="349364" y="698741"/>
                </a:moveTo>
                <a:cubicBezTo>
                  <a:pt x="542315" y="698741"/>
                  <a:pt x="698728" y="542328"/>
                  <a:pt x="698728" y="349377"/>
                </a:cubicBezTo>
                <a:cubicBezTo>
                  <a:pt x="698728" y="156426"/>
                  <a:pt x="542315" y="0"/>
                  <a:pt x="349364" y="0"/>
                </a:cubicBezTo>
                <a:cubicBezTo>
                  <a:pt x="156413" y="0"/>
                  <a:pt x="0" y="156426"/>
                  <a:pt x="0" y="349377"/>
                </a:cubicBezTo>
                <a:cubicBezTo>
                  <a:pt x="0" y="542328"/>
                  <a:pt x="156413" y="698741"/>
                  <a:pt x="349364" y="698741"/>
                </a:cubicBezTo>
                <a:close/>
              </a:path>
            </a:pathLst>
          </a:custGeom>
          <a:noFill/>
          <a:ln w="14058" cap="flat" cmpd="sng">
            <a:solidFill>
              <a:srgbClr val="F61601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646">
            <a:extLst>
              <a:ext uri="{FF2B5EF4-FFF2-40B4-BE49-F238E27FC236}">
                <a16:creationId xmlns:a16="http://schemas.microsoft.com/office/drawing/2014/main" id="{F8AEE3C9-5F41-4317-9FE2-692D8446ECCB}"/>
              </a:ext>
            </a:extLst>
          </p:cNvPr>
          <p:cNvSpPr/>
          <p:nvPr/>
        </p:nvSpPr>
        <p:spPr>
          <a:xfrm>
            <a:off x="5879337" y="4410779"/>
            <a:ext cx="674902" cy="674903"/>
          </a:xfrm>
          <a:custGeom>
            <a:avLst/>
            <a:gdLst/>
            <a:ahLst/>
            <a:cxnLst/>
            <a:rect l="0" t="0" r="0" b="0"/>
            <a:pathLst>
              <a:path w="674902" h="674903">
                <a:moveTo>
                  <a:pt x="337451" y="674903"/>
                </a:moveTo>
                <a:cubicBezTo>
                  <a:pt x="523823" y="674903"/>
                  <a:pt x="674902" y="523824"/>
                  <a:pt x="674902" y="337452"/>
                </a:cubicBezTo>
                <a:cubicBezTo>
                  <a:pt x="674902" y="151079"/>
                  <a:pt x="523823" y="0"/>
                  <a:pt x="337451" y="0"/>
                </a:cubicBezTo>
                <a:cubicBezTo>
                  <a:pt x="151079" y="0"/>
                  <a:pt x="0" y="151079"/>
                  <a:pt x="0" y="337452"/>
                </a:cubicBezTo>
                <a:cubicBezTo>
                  <a:pt x="0" y="523824"/>
                  <a:pt x="151079" y="674903"/>
                  <a:pt x="337451" y="674903"/>
                </a:cubicBezTo>
              </a:path>
            </a:pathLst>
          </a:custGeom>
          <a:solidFill>
            <a:srgbClr val="FFFFFF">
              <a:alpha val="100000"/>
            </a:srgbClr>
          </a:solidFill>
          <a:ln w="1405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647">
            <a:extLst>
              <a:ext uri="{FF2B5EF4-FFF2-40B4-BE49-F238E27FC236}">
                <a16:creationId xmlns:a16="http://schemas.microsoft.com/office/drawing/2014/main" id="{7366FFD2-A113-3FD0-8763-77071DBE1F2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6636" y="4398078"/>
            <a:ext cx="700303" cy="700303"/>
          </a:xfrm>
          <a:prstGeom prst="rect">
            <a:avLst/>
          </a:prstGeom>
          <a:noFill/>
        </p:spPr>
      </p:pic>
      <p:sp>
        <p:nvSpPr>
          <p:cNvPr id="25" name="Freeform 648">
            <a:extLst>
              <a:ext uri="{FF2B5EF4-FFF2-40B4-BE49-F238E27FC236}">
                <a16:creationId xmlns:a16="http://schemas.microsoft.com/office/drawing/2014/main" id="{2390FDC9-D324-BF5B-377B-A9ECC7485B62}"/>
              </a:ext>
            </a:extLst>
          </p:cNvPr>
          <p:cNvSpPr/>
          <p:nvPr/>
        </p:nvSpPr>
        <p:spPr>
          <a:xfrm>
            <a:off x="5879337" y="4410779"/>
            <a:ext cx="674902" cy="674903"/>
          </a:xfrm>
          <a:custGeom>
            <a:avLst/>
            <a:gdLst/>
            <a:ahLst/>
            <a:cxnLst/>
            <a:rect l="0" t="0" r="0" b="0"/>
            <a:pathLst>
              <a:path w="674902" h="674903">
                <a:moveTo>
                  <a:pt x="337451" y="674903"/>
                </a:moveTo>
                <a:cubicBezTo>
                  <a:pt x="523823" y="674903"/>
                  <a:pt x="674902" y="523824"/>
                  <a:pt x="674902" y="337452"/>
                </a:cubicBezTo>
                <a:cubicBezTo>
                  <a:pt x="674902" y="151079"/>
                  <a:pt x="523823" y="0"/>
                  <a:pt x="337451" y="0"/>
                </a:cubicBezTo>
                <a:cubicBezTo>
                  <a:pt x="151079" y="0"/>
                  <a:pt x="0" y="151079"/>
                  <a:pt x="0" y="337452"/>
                </a:cubicBezTo>
                <a:cubicBezTo>
                  <a:pt x="0" y="523824"/>
                  <a:pt x="151079" y="674903"/>
                  <a:pt x="337451" y="674903"/>
                </a:cubicBezTo>
                <a:close/>
              </a:path>
            </a:pathLst>
          </a:custGeom>
          <a:noFill/>
          <a:ln w="12700" cap="flat" cmpd="sng">
            <a:solidFill>
              <a:srgbClr val="F61601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649">
            <a:extLst>
              <a:ext uri="{FF2B5EF4-FFF2-40B4-BE49-F238E27FC236}">
                <a16:creationId xmlns:a16="http://schemas.microsoft.com/office/drawing/2014/main" id="{7F5BBBFF-1A8B-B5B2-C497-9A5D01CA07A8}"/>
              </a:ext>
            </a:extLst>
          </p:cNvPr>
          <p:cNvSpPr/>
          <p:nvPr/>
        </p:nvSpPr>
        <p:spPr>
          <a:xfrm>
            <a:off x="5869126" y="3492866"/>
            <a:ext cx="685214" cy="685215"/>
          </a:xfrm>
          <a:custGeom>
            <a:avLst/>
            <a:gdLst/>
            <a:ahLst/>
            <a:cxnLst/>
            <a:rect l="0" t="0" r="0" b="0"/>
            <a:pathLst>
              <a:path w="685214" h="685215">
                <a:moveTo>
                  <a:pt x="342607" y="685215"/>
                </a:moveTo>
                <a:cubicBezTo>
                  <a:pt x="531824" y="685215"/>
                  <a:pt x="685214" y="531825"/>
                  <a:pt x="685214" y="342608"/>
                </a:cubicBezTo>
                <a:cubicBezTo>
                  <a:pt x="685214" y="153390"/>
                  <a:pt x="531824" y="0"/>
                  <a:pt x="342607" y="0"/>
                </a:cubicBezTo>
                <a:cubicBezTo>
                  <a:pt x="153390" y="0"/>
                  <a:pt x="0" y="153390"/>
                  <a:pt x="0" y="342608"/>
                </a:cubicBezTo>
                <a:cubicBezTo>
                  <a:pt x="0" y="531825"/>
                  <a:pt x="153390" y="685215"/>
                  <a:pt x="342607" y="68521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650">
            <a:extLst>
              <a:ext uri="{FF2B5EF4-FFF2-40B4-BE49-F238E27FC236}">
                <a16:creationId xmlns:a16="http://schemas.microsoft.com/office/drawing/2014/main" id="{D307CF2E-8C08-834E-692A-D5275EA33F8F}"/>
              </a:ext>
            </a:extLst>
          </p:cNvPr>
          <p:cNvSpPr/>
          <p:nvPr/>
        </p:nvSpPr>
        <p:spPr>
          <a:xfrm>
            <a:off x="5869126" y="3492866"/>
            <a:ext cx="685214" cy="685215"/>
          </a:xfrm>
          <a:custGeom>
            <a:avLst/>
            <a:gdLst/>
            <a:ahLst/>
            <a:cxnLst/>
            <a:rect l="0" t="0" r="0" b="0"/>
            <a:pathLst>
              <a:path w="685214" h="685215">
                <a:moveTo>
                  <a:pt x="342607" y="685215"/>
                </a:moveTo>
                <a:cubicBezTo>
                  <a:pt x="531824" y="685215"/>
                  <a:pt x="685214" y="531825"/>
                  <a:pt x="685214" y="342608"/>
                </a:cubicBezTo>
                <a:cubicBezTo>
                  <a:pt x="685214" y="153390"/>
                  <a:pt x="531824" y="0"/>
                  <a:pt x="342607" y="0"/>
                </a:cubicBezTo>
                <a:cubicBezTo>
                  <a:pt x="153390" y="0"/>
                  <a:pt x="0" y="153390"/>
                  <a:pt x="0" y="342608"/>
                </a:cubicBezTo>
                <a:cubicBezTo>
                  <a:pt x="0" y="531825"/>
                  <a:pt x="153390" y="685215"/>
                  <a:pt x="342607" y="685215"/>
                </a:cubicBezTo>
                <a:close/>
              </a:path>
            </a:pathLst>
          </a:custGeom>
          <a:noFill/>
          <a:ln w="12496" cap="flat" cmpd="sng">
            <a:solidFill>
              <a:srgbClr val="F61601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Picture 142">
            <a:extLst>
              <a:ext uri="{FF2B5EF4-FFF2-40B4-BE49-F238E27FC236}">
                <a16:creationId xmlns:a16="http://schemas.microsoft.com/office/drawing/2014/main" id="{8E55E6A9-B7E2-07C4-B810-169BDD9A7BD6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5984853" y="3486619"/>
            <a:ext cx="416606" cy="697714"/>
          </a:xfrm>
          <a:prstGeom prst="rect">
            <a:avLst/>
          </a:prstGeom>
          <a:noFill/>
        </p:spPr>
      </p:pic>
      <p:sp>
        <p:nvSpPr>
          <p:cNvPr id="29" name="Freeform 652">
            <a:extLst>
              <a:ext uri="{FF2B5EF4-FFF2-40B4-BE49-F238E27FC236}">
                <a16:creationId xmlns:a16="http://schemas.microsoft.com/office/drawing/2014/main" id="{E5862889-DBE4-096F-01F3-476A0074CA86}"/>
              </a:ext>
            </a:extLst>
          </p:cNvPr>
          <p:cNvSpPr/>
          <p:nvPr/>
        </p:nvSpPr>
        <p:spPr>
          <a:xfrm>
            <a:off x="6257722" y="1942339"/>
            <a:ext cx="605738" cy="605751"/>
          </a:xfrm>
          <a:custGeom>
            <a:avLst/>
            <a:gdLst/>
            <a:ahLst/>
            <a:cxnLst/>
            <a:rect l="0" t="0" r="0" b="0"/>
            <a:pathLst>
              <a:path w="605738" h="605751">
                <a:moveTo>
                  <a:pt x="302869" y="605751"/>
                </a:moveTo>
                <a:cubicBezTo>
                  <a:pt x="470140" y="605751"/>
                  <a:pt x="605738" y="470154"/>
                  <a:pt x="605738" y="302882"/>
                </a:cubicBezTo>
                <a:cubicBezTo>
                  <a:pt x="605738" y="276110"/>
                  <a:pt x="602271" y="250164"/>
                  <a:pt x="595756" y="225450"/>
                </a:cubicBezTo>
                <a:cubicBezTo>
                  <a:pt x="561542" y="95681"/>
                  <a:pt x="443381" y="0"/>
                  <a:pt x="302869" y="0"/>
                </a:cubicBezTo>
                <a:cubicBezTo>
                  <a:pt x="135598" y="0"/>
                  <a:pt x="0" y="135610"/>
                  <a:pt x="0" y="302882"/>
                </a:cubicBezTo>
                <a:cubicBezTo>
                  <a:pt x="0" y="470154"/>
                  <a:pt x="135598" y="605751"/>
                  <a:pt x="302869" y="60575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653">
            <a:extLst>
              <a:ext uri="{FF2B5EF4-FFF2-40B4-BE49-F238E27FC236}">
                <a16:creationId xmlns:a16="http://schemas.microsoft.com/office/drawing/2014/main" id="{5D647C1A-F121-0C3C-511F-06733F56DC04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5007" y="1929643"/>
            <a:ext cx="631164" cy="631151"/>
          </a:xfrm>
          <a:prstGeom prst="rect">
            <a:avLst/>
          </a:prstGeom>
          <a:noFill/>
        </p:spPr>
      </p:pic>
      <p:sp>
        <p:nvSpPr>
          <p:cNvPr id="31" name="Freeform 654">
            <a:extLst>
              <a:ext uri="{FF2B5EF4-FFF2-40B4-BE49-F238E27FC236}">
                <a16:creationId xmlns:a16="http://schemas.microsoft.com/office/drawing/2014/main" id="{7493EA29-F3B8-BFCE-ABE3-23AA2F11FC32}"/>
              </a:ext>
            </a:extLst>
          </p:cNvPr>
          <p:cNvSpPr/>
          <p:nvPr/>
        </p:nvSpPr>
        <p:spPr>
          <a:xfrm>
            <a:off x="6257722" y="1942339"/>
            <a:ext cx="605738" cy="605751"/>
          </a:xfrm>
          <a:custGeom>
            <a:avLst/>
            <a:gdLst/>
            <a:ahLst/>
            <a:cxnLst/>
            <a:rect l="0" t="0" r="0" b="0"/>
            <a:pathLst>
              <a:path w="605738" h="605751">
                <a:moveTo>
                  <a:pt x="302869" y="605751"/>
                </a:moveTo>
                <a:cubicBezTo>
                  <a:pt x="470140" y="605751"/>
                  <a:pt x="605738" y="470154"/>
                  <a:pt x="605738" y="302882"/>
                </a:cubicBezTo>
                <a:cubicBezTo>
                  <a:pt x="605738" y="276110"/>
                  <a:pt x="602271" y="250164"/>
                  <a:pt x="595756" y="225450"/>
                </a:cubicBezTo>
                <a:cubicBezTo>
                  <a:pt x="561542" y="95681"/>
                  <a:pt x="443381" y="0"/>
                  <a:pt x="302869" y="0"/>
                </a:cubicBezTo>
                <a:cubicBezTo>
                  <a:pt x="135598" y="0"/>
                  <a:pt x="0" y="135610"/>
                  <a:pt x="0" y="302882"/>
                </a:cubicBezTo>
                <a:cubicBezTo>
                  <a:pt x="0" y="470154"/>
                  <a:pt x="135598" y="605751"/>
                  <a:pt x="302869" y="605751"/>
                </a:cubicBezTo>
                <a:close/>
              </a:path>
            </a:pathLst>
          </a:custGeom>
          <a:noFill/>
          <a:ln w="11049" cap="flat" cmpd="sng">
            <a:solidFill>
              <a:srgbClr val="F61601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 655">
            <a:extLst>
              <a:ext uri="{FF2B5EF4-FFF2-40B4-BE49-F238E27FC236}">
                <a16:creationId xmlns:a16="http://schemas.microsoft.com/office/drawing/2014/main" id="{9367AC6F-8B24-EBAB-AEA3-BAF8FF25BFD4}"/>
              </a:ext>
            </a:extLst>
          </p:cNvPr>
          <p:cNvSpPr/>
          <p:nvPr/>
        </p:nvSpPr>
        <p:spPr>
          <a:xfrm>
            <a:off x="9297452" y="1872142"/>
            <a:ext cx="605738" cy="605751"/>
          </a:xfrm>
          <a:custGeom>
            <a:avLst/>
            <a:gdLst/>
            <a:ahLst/>
            <a:cxnLst/>
            <a:rect l="0" t="0" r="0" b="0"/>
            <a:pathLst>
              <a:path w="605738" h="605751">
                <a:moveTo>
                  <a:pt x="302869" y="605751"/>
                </a:moveTo>
                <a:cubicBezTo>
                  <a:pt x="470140" y="605751"/>
                  <a:pt x="605738" y="470154"/>
                  <a:pt x="605738" y="302882"/>
                </a:cubicBezTo>
                <a:cubicBezTo>
                  <a:pt x="605738" y="276110"/>
                  <a:pt x="602271" y="250164"/>
                  <a:pt x="595756" y="225450"/>
                </a:cubicBezTo>
                <a:cubicBezTo>
                  <a:pt x="561542" y="95681"/>
                  <a:pt x="443381" y="0"/>
                  <a:pt x="302869" y="0"/>
                </a:cubicBezTo>
                <a:cubicBezTo>
                  <a:pt x="135598" y="0"/>
                  <a:pt x="0" y="135610"/>
                  <a:pt x="0" y="302882"/>
                </a:cubicBezTo>
                <a:cubicBezTo>
                  <a:pt x="0" y="470154"/>
                  <a:pt x="135598" y="605751"/>
                  <a:pt x="302869" y="605751"/>
                </a:cubicBezTo>
              </a:path>
            </a:pathLst>
          </a:custGeom>
          <a:solidFill>
            <a:srgbClr val="FFFFFF">
              <a:alpha val="100000"/>
            </a:srgbClr>
          </a:solidFill>
          <a:ln w="1104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656">
            <a:extLst>
              <a:ext uri="{FF2B5EF4-FFF2-40B4-BE49-F238E27FC236}">
                <a16:creationId xmlns:a16="http://schemas.microsoft.com/office/drawing/2014/main" id="{3CB574AE-BD00-751C-435B-FB5FF357A967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4752" y="1859437"/>
            <a:ext cx="631138" cy="631164"/>
          </a:xfrm>
          <a:prstGeom prst="rect">
            <a:avLst/>
          </a:prstGeom>
          <a:noFill/>
        </p:spPr>
      </p:pic>
      <p:sp>
        <p:nvSpPr>
          <p:cNvPr id="34" name="Freeform 657">
            <a:extLst>
              <a:ext uri="{FF2B5EF4-FFF2-40B4-BE49-F238E27FC236}">
                <a16:creationId xmlns:a16="http://schemas.microsoft.com/office/drawing/2014/main" id="{DDD4045F-F914-D064-6C90-6EE0A4E3F92F}"/>
              </a:ext>
            </a:extLst>
          </p:cNvPr>
          <p:cNvSpPr/>
          <p:nvPr/>
        </p:nvSpPr>
        <p:spPr>
          <a:xfrm>
            <a:off x="9297452" y="1872142"/>
            <a:ext cx="605738" cy="605751"/>
          </a:xfrm>
          <a:custGeom>
            <a:avLst/>
            <a:gdLst/>
            <a:ahLst/>
            <a:cxnLst/>
            <a:rect l="0" t="0" r="0" b="0"/>
            <a:pathLst>
              <a:path w="605738" h="605751">
                <a:moveTo>
                  <a:pt x="302869" y="605751"/>
                </a:moveTo>
                <a:cubicBezTo>
                  <a:pt x="470140" y="605751"/>
                  <a:pt x="605738" y="470154"/>
                  <a:pt x="605738" y="302882"/>
                </a:cubicBezTo>
                <a:cubicBezTo>
                  <a:pt x="605738" y="276110"/>
                  <a:pt x="602271" y="250164"/>
                  <a:pt x="595756" y="225450"/>
                </a:cubicBezTo>
                <a:cubicBezTo>
                  <a:pt x="561542" y="95681"/>
                  <a:pt x="443381" y="0"/>
                  <a:pt x="302869" y="0"/>
                </a:cubicBezTo>
                <a:cubicBezTo>
                  <a:pt x="135598" y="0"/>
                  <a:pt x="0" y="135610"/>
                  <a:pt x="0" y="302882"/>
                </a:cubicBezTo>
                <a:cubicBezTo>
                  <a:pt x="0" y="470154"/>
                  <a:pt x="135598" y="605751"/>
                  <a:pt x="302869" y="605751"/>
                </a:cubicBezTo>
                <a:close/>
              </a:path>
            </a:pathLst>
          </a:custGeom>
          <a:noFill/>
          <a:ln w="11049" cap="flat" cmpd="sng">
            <a:solidFill>
              <a:srgbClr val="F61601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 658">
            <a:extLst>
              <a:ext uri="{FF2B5EF4-FFF2-40B4-BE49-F238E27FC236}">
                <a16:creationId xmlns:a16="http://schemas.microsoft.com/office/drawing/2014/main" id="{A5738D83-9D11-B3A9-1236-B27652F1770A}"/>
              </a:ext>
            </a:extLst>
          </p:cNvPr>
          <p:cNvSpPr/>
          <p:nvPr/>
        </p:nvSpPr>
        <p:spPr>
          <a:xfrm>
            <a:off x="10066651" y="5068340"/>
            <a:ext cx="605738" cy="605751"/>
          </a:xfrm>
          <a:custGeom>
            <a:avLst/>
            <a:gdLst/>
            <a:ahLst/>
            <a:cxnLst/>
            <a:rect l="0" t="0" r="0" b="0"/>
            <a:pathLst>
              <a:path w="605738" h="605751">
                <a:moveTo>
                  <a:pt x="302869" y="605751"/>
                </a:moveTo>
                <a:cubicBezTo>
                  <a:pt x="470140" y="605751"/>
                  <a:pt x="605738" y="470154"/>
                  <a:pt x="605738" y="302882"/>
                </a:cubicBezTo>
                <a:cubicBezTo>
                  <a:pt x="605738" y="276110"/>
                  <a:pt x="602271" y="250164"/>
                  <a:pt x="595756" y="225450"/>
                </a:cubicBezTo>
                <a:cubicBezTo>
                  <a:pt x="561542" y="95681"/>
                  <a:pt x="443381" y="0"/>
                  <a:pt x="302869" y="0"/>
                </a:cubicBezTo>
                <a:cubicBezTo>
                  <a:pt x="135598" y="0"/>
                  <a:pt x="0" y="135610"/>
                  <a:pt x="0" y="302882"/>
                </a:cubicBezTo>
                <a:cubicBezTo>
                  <a:pt x="0" y="470154"/>
                  <a:pt x="135598" y="605751"/>
                  <a:pt x="302869" y="605751"/>
                </a:cubicBezTo>
              </a:path>
            </a:pathLst>
          </a:custGeom>
          <a:solidFill>
            <a:srgbClr val="FFFFFF">
              <a:alpha val="100000"/>
            </a:srgbClr>
          </a:solidFill>
          <a:ln w="1104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659">
            <a:extLst>
              <a:ext uri="{FF2B5EF4-FFF2-40B4-BE49-F238E27FC236}">
                <a16:creationId xmlns:a16="http://schemas.microsoft.com/office/drawing/2014/main" id="{5B95715F-CAE4-3D70-13FB-993DE7E53305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3940" y="5055646"/>
            <a:ext cx="631164" cy="631139"/>
          </a:xfrm>
          <a:prstGeom prst="rect">
            <a:avLst/>
          </a:prstGeom>
          <a:noFill/>
        </p:spPr>
      </p:pic>
      <p:sp>
        <p:nvSpPr>
          <p:cNvPr id="37" name="Freeform 660">
            <a:extLst>
              <a:ext uri="{FF2B5EF4-FFF2-40B4-BE49-F238E27FC236}">
                <a16:creationId xmlns:a16="http://schemas.microsoft.com/office/drawing/2014/main" id="{B0D2262D-D267-0830-BA2E-C826AB79C83A}"/>
              </a:ext>
            </a:extLst>
          </p:cNvPr>
          <p:cNvSpPr/>
          <p:nvPr/>
        </p:nvSpPr>
        <p:spPr>
          <a:xfrm>
            <a:off x="10066651" y="5068340"/>
            <a:ext cx="605738" cy="605751"/>
          </a:xfrm>
          <a:custGeom>
            <a:avLst/>
            <a:gdLst/>
            <a:ahLst/>
            <a:cxnLst/>
            <a:rect l="0" t="0" r="0" b="0"/>
            <a:pathLst>
              <a:path w="605738" h="605751">
                <a:moveTo>
                  <a:pt x="302869" y="605751"/>
                </a:moveTo>
                <a:cubicBezTo>
                  <a:pt x="470140" y="605751"/>
                  <a:pt x="605738" y="470154"/>
                  <a:pt x="605738" y="302882"/>
                </a:cubicBezTo>
                <a:cubicBezTo>
                  <a:pt x="605738" y="276110"/>
                  <a:pt x="602271" y="250164"/>
                  <a:pt x="595756" y="225450"/>
                </a:cubicBezTo>
                <a:cubicBezTo>
                  <a:pt x="561542" y="95681"/>
                  <a:pt x="443381" y="0"/>
                  <a:pt x="302869" y="0"/>
                </a:cubicBezTo>
                <a:cubicBezTo>
                  <a:pt x="135598" y="0"/>
                  <a:pt x="0" y="135610"/>
                  <a:pt x="0" y="302882"/>
                </a:cubicBezTo>
                <a:cubicBezTo>
                  <a:pt x="0" y="470154"/>
                  <a:pt x="135598" y="605751"/>
                  <a:pt x="302869" y="605751"/>
                </a:cubicBezTo>
                <a:close/>
              </a:path>
            </a:pathLst>
          </a:custGeom>
          <a:noFill/>
          <a:ln w="11049" cap="flat" cmpd="sng">
            <a:solidFill>
              <a:srgbClr val="F61601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 661">
            <a:extLst>
              <a:ext uri="{FF2B5EF4-FFF2-40B4-BE49-F238E27FC236}">
                <a16:creationId xmlns:a16="http://schemas.microsoft.com/office/drawing/2014/main" id="{37F3329F-6062-A617-5422-937480805AB8}"/>
              </a:ext>
            </a:extLst>
          </p:cNvPr>
          <p:cNvSpPr/>
          <p:nvPr/>
        </p:nvSpPr>
        <p:spPr>
          <a:xfrm>
            <a:off x="10756651" y="2273001"/>
            <a:ext cx="605738" cy="605751"/>
          </a:xfrm>
          <a:custGeom>
            <a:avLst/>
            <a:gdLst/>
            <a:ahLst/>
            <a:cxnLst/>
            <a:rect l="0" t="0" r="0" b="0"/>
            <a:pathLst>
              <a:path w="605738" h="605751">
                <a:moveTo>
                  <a:pt x="302869" y="605751"/>
                </a:moveTo>
                <a:cubicBezTo>
                  <a:pt x="470140" y="605751"/>
                  <a:pt x="605738" y="470154"/>
                  <a:pt x="605738" y="302882"/>
                </a:cubicBezTo>
                <a:cubicBezTo>
                  <a:pt x="605738" y="276110"/>
                  <a:pt x="602271" y="250164"/>
                  <a:pt x="595756" y="225450"/>
                </a:cubicBezTo>
                <a:cubicBezTo>
                  <a:pt x="561542" y="95681"/>
                  <a:pt x="443381" y="0"/>
                  <a:pt x="302869" y="0"/>
                </a:cubicBezTo>
                <a:cubicBezTo>
                  <a:pt x="135598" y="0"/>
                  <a:pt x="0" y="135610"/>
                  <a:pt x="0" y="302882"/>
                </a:cubicBezTo>
                <a:cubicBezTo>
                  <a:pt x="0" y="470154"/>
                  <a:pt x="135598" y="605751"/>
                  <a:pt x="302869" y="605751"/>
                </a:cubicBezTo>
              </a:path>
            </a:pathLst>
          </a:custGeom>
          <a:solidFill>
            <a:srgbClr val="FFFFFF">
              <a:alpha val="100000"/>
            </a:srgbClr>
          </a:solidFill>
          <a:ln w="1104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" name="Picture 662">
            <a:extLst>
              <a:ext uri="{FF2B5EF4-FFF2-40B4-BE49-F238E27FC236}">
                <a16:creationId xmlns:a16="http://schemas.microsoft.com/office/drawing/2014/main" id="{9402FA35-D272-548A-DFD4-D42AAEC0AD62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3956" y="2260300"/>
            <a:ext cx="631139" cy="631164"/>
          </a:xfrm>
          <a:prstGeom prst="rect">
            <a:avLst/>
          </a:prstGeom>
          <a:noFill/>
        </p:spPr>
      </p:pic>
      <p:sp>
        <p:nvSpPr>
          <p:cNvPr id="40" name="Freeform 663">
            <a:extLst>
              <a:ext uri="{FF2B5EF4-FFF2-40B4-BE49-F238E27FC236}">
                <a16:creationId xmlns:a16="http://schemas.microsoft.com/office/drawing/2014/main" id="{8B4D9966-F04B-5626-3DA2-4ACB02843A28}"/>
              </a:ext>
            </a:extLst>
          </p:cNvPr>
          <p:cNvSpPr/>
          <p:nvPr/>
        </p:nvSpPr>
        <p:spPr>
          <a:xfrm>
            <a:off x="10756651" y="2273001"/>
            <a:ext cx="605738" cy="605751"/>
          </a:xfrm>
          <a:custGeom>
            <a:avLst/>
            <a:gdLst/>
            <a:ahLst/>
            <a:cxnLst/>
            <a:rect l="0" t="0" r="0" b="0"/>
            <a:pathLst>
              <a:path w="605738" h="605751">
                <a:moveTo>
                  <a:pt x="302869" y="605751"/>
                </a:moveTo>
                <a:cubicBezTo>
                  <a:pt x="470140" y="605751"/>
                  <a:pt x="605738" y="470154"/>
                  <a:pt x="605738" y="302882"/>
                </a:cubicBezTo>
                <a:cubicBezTo>
                  <a:pt x="605738" y="276110"/>
                  <a:pt x="602271" y="250164"/>
                  <a:pt x="595756" y="225450"/>
                </a:cubicBezTo>
                <a:cubicBezTo>
                  <a:pt x="561542" y="95681"/>
                  <a:pt x="443381" y="0"/>
                  <a:pt x="302869" y="0"/>
                </a:cubicBezTo>
                <a:cubicBezTo>
                  <a:pt x="135598" y="0"/>
                  <a:pt x="0" y="135610"/>
                  <a:pt x="0" y="302882"/>
                </a:cubicBezTo>
                <a:cubicBezTo>
                  <a:pt x="0" y="470154"/>
                  <a:pt x="135598" y="605751"/>
                  <a:pt x="302869" y="605751"/>
                </a:cubicBezTo>
                <a:close/>
              </a:path>
            </a:pathLst>
          </a:custGeom>
          <a:noFill/>
          <a:ln w="11049" cap="flat" cmpd="sng">
            <a:solidFill>
              <a:srgbClr val="F61601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 664">
            <a:extLst>
              <a:ext uri="{FF2B5EF4-FFF2-40B4-BE49-F238E27FC236}">
                <a16:creationId xmlns:a16="http://schemas.microsoft.com/office/drawing/2014/main" id="{E6B13A5A-F908-B8AE-7A3A-890AE16594E5}"/>
              </a:ext>
            </a:extLst>
          </p:cNvPr>
          <p:cNvSpPr/>
          <p:nvPr/>
        </p:nvSpPr>
        <p:spPr>
          <a:xfrm>
            <a:off x="6493903" y="2892883"/>
            <a:ext cx="614832" cy="132892"/>
          </a:xfrm>
          <a:custGeom>
            <a:avLst/>
            <a:gdLst/>
            <a:ahLst/>
            <a:cxnLst/>
            <a:rect l="0" t="0" r="0" b="0"/>
            <a:pathLst>
              <a:path w="614832" h="132892">
                <a:moveTo>
                  <a:pt x="0" y="132892"/>
                </a:moveTo>
                <a:lnTo>
                  <a:pt x="614832" y="0"/>
                </a:lnTo>
              </a:path>
            </a:pathLst>
          </a:custGeom>
          <a:noFill/>
          <a:ln w="12700" cap="flat" cmpd="sng">
            <a:solidFill>
              <a:srgbClr val="D2232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reeform 665">
            <a:extLst>
              <a:ext uri="{FF2B5EF4-FFF2-40B4-BE49-F238E27FC236}">
                <a16:creationId xmlns:a16="http://schemas.microsoft.com/office/drawing/2014/main" id="{AAD3D1A3-5515-1A37-72B1-9184DBD069EF}"/>
              </a:ext>
            </a:extLst>
          </p:cNvPr>
          <p:cNvSpPr/>
          <p:nvPr/>
        </p:nvSpPr>
        <p:spPr>
          <a:xfrm>
            <a:off x="6463710" y="2995579"/>
            <a:ext cx="60388" cy="60375"/>
          </a:xfrm>
          <a:custGeom>
            <a:avLst/>
            <a:gdLst/>
            <a:ahLst/>
            <a:cxnLst/>
            <a:rect l="0" t="0" r="0" b="0"/>
            <a:pathLst>
              <a:path w="60388" h="60375">
                <a:moveTo>
                  <a:pt x="0" y="10731"/>
                </a:moveTo>
                <a:lnTo>
                  <a:pt x="49657" y="0"/>
                </a:lnTo>
                <a:lnTo>
                  <a:pt x="60388" y="49643"/>
                </a:lnTo>
                <a:lnTo>
                  <a:pt x="10731" y="60375"/>
                </a:lnTo>
                <a:close/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 666">
            <a:extLst>
              <a:ext uri="{FF2B5EF4-FFF2-40B4-BE49-F238E27FC236}">
                <a16:creationId xmlns:a16="http://schemas.microsoft.com/office/drawing/2014/main" id="{4FDC28A9-B7DF-B9EA-4211-A00846A322F4}"/>
              </a:ext>
            </a:extLst>
          </p:cNvPr>
          <p:cNvSpPr/>
          <p:nvPr/>
        </p:nvSpPr>
        <p:spPr>
          <a:xfrm>
            <a:off x="7082647" y="2865379"/>
            <a:ext cx="93891" cy="63347"/>
          </a:xfrm>
          <a:custGeom>
            <a:avLst/>
            <a:gdLst/>
            <a:ahLst/>
            <a:cxnLst/>
            <a:rect l="0" t="0" r="0" b="0"/>
            <a:pathLst>
              <a:path w="93891" h="63347">
                <a:moveTo>
                  <a:pt x="93891" y="12852"/>
                </a:moveTo>
                <a:lnTo>
                  <a:pt x="0" y="0"/>
                </a:lnTo>
                <a:cubicBezTo>
                  <a:pt x="0" y="0"/>
                  <a:pt x="26086" y="27507"/>
                  <a:pt x="13691" y="63347"/>
                </a:cubicBezTo>
                <a:lnTo>
                  <a:pt x="93891" y="12852"/>
                </a:lnTo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 667">
            <a:extLst>
              <a:ext uri="{FF2B5EF4-FFF2-40B4-BE49-F238E27FC236}">
                <a16:creationId xmlns:a16="http://schemas.microsoft.com/office/drawing/2014/main" id="{A420BA65-C0F5-5E22-81F1-FEA701CFC123}"/>
              </a:ext>
            </a:extLst>
          </p:cNvPr>
          <p:cNvSpPr/>
          <p:nvPr/>
        </p:nvSpPr>
        <p:spPr>
          <a:xfrm>
            <a:off x="6583618" y="3451553"/>
            <a:ext cx="697814" cy="324942"/>
          </a:xfrm>
          <a:custGeom>
            <a:avLst/>
            <a:gdLst/>
            <a:ahLst/>
            <a:cxnLst/>
            <a:rect l="0" t="0" r="0" b="0"/>
            <a:pathLst>
              <a:path w="697814" h="324942">
                <a:moveTo>
                  <a:pt x="0" y="324942"/>
                </a:moveTo>
                <a:lnTo>
                  <a:pt x="697814" y="0"/>
                </a:lnTo>
              </a:path>
            </a:pathLst>
          </a:custGeom>
          <a:noFill/>
          <a:ln w="12700" cap="flat" cmpd="sng">
            <a:solidFill>
              <a:srgbClr val="D2232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Freeform 668">
            <a:extLst>
              <a:ext uri="{FF2B5EF4-FFF2-40B4-BE49-F238E27FC236}">
                <a16:creationId xmlns:a16="http://schemas.microsoft.com/office/drawing/2014/main" id="{C4FF3C5D-CE4E-60FF-52F9-44B3993BC9DF}"/>
              </a:ext>
            </a:extLst>
          </p:cNvPr>
          <p:cNvSpPr/>
          <p:nvPr/>
        </p:nvSpPr>
        <p:spPr>
          <a:xfrm>
            <a:off x="6549869" y="3742754"/>
            <a:ext cx="67500" cy="67487"/>
          </a:xfrm>
          <a:custGeom>
            <a:avLst/>
            <a:gdLst/>
            <a:ahLst/>
            <a:cxnLst/>
            <a:rect l="0" t="0" r="0" b="0"/>
            <a:pathLst>
              <a:path w="67500" h="67487">
                <a:moveTo>
                  <a:pt x="0" y="21437"/>
                </a:moveTo>
                <a:lnTo>
                  <a:pt x="46050" y="0"/>
                </a:lnTo>
                <a:lnTo>
                  <a:pt x="67500" y="46036"/>
                </a:lnTo>
                <a:lnTo>
                  <a:pt x="21450" y="67487"/>
                </a:lnTo>
                <a:close/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 669">
            <a:extLst>
              <a:ext uri="{FF2B5EF4-FFF2-40B4-BE49-F238E27FC236}">
                <a16:creationId xmlns:a16="http://schemas.microsoft.com/office/drawing/2014/main" id="{482C6005-912A-367D-76B7-B26368BE46A5}"/>
              </a:ext>
            </a:extLst>
          </p:cNvPr>
          <p:cNvSpPr/>
          <p:nvPr/>
        </p:nvSpPr>
        <p:spPr>
          <a:xfrm>
            <a:off x="7249910" y="3422266"/>
            <a:ext cx="94411" cy="66967"/>
          </a:xfrm>
          <a:custGeom>
            <a:avLst/>
            <a:gdLst/>
            <a:ahLst/>
            <a:cxnLst/>
            <a:rect l="0" t="0" r="0" b="0"/>
            <a:pathLst>
              <a:path w="94411" h="66967">
                <a:moveTo>
                  <a:pt x="94411" y="0"/>
                </a:moveTo>
                <a:lnTo>
                  <a:pt x="0" y="8216"/>
                </a:lnTo>
                <a:cubicBezTo>
                  <a:pt x="0" y="8216"/>
                  <a:pt x="31521" y="29286"/>
                  <a:pt x="27355" y="66967"/>
                </a:cubicBezTo>
                <a:lnTo>
                  <a:pt x="94411" y="0"/>
                </a:lnTo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 670">
            <a:extLst>
              <a:ext uri="{FF2B5EF4-FFF2-40B4-BE49-F238E27FC236}">
                <a16:creationId xmlns:a16="http://schemas.microsoft.com/office/drawing/2014/main" id="{80C650BE-D624-6542-1B94-4B09CB6BDBDB}"/>
              </a:ext>
            </a:extLst>
          </p:cNvPr>
          <p:cNvSpPr/>
          <p:nvPr/>
        </p:nvSpPr>
        <p:spPr>
          <a:xfrm>
            <a:off x="6494913" y="3428086"/>
            <a:ext cx="986599" cy="1096251"/>
          </a:xfrm>
          <a:custGeom>
            <a:avLst/>
            <a:gdLst/>
            <a:ahLst/>
            <a:cxnLst/>
            <a:rect l="0" t="0" r="0" b="0"/>
            <a:pathLst>
              <a:path w="986599" h="1096251">
                <a:moveTo>
                  <a:pt x="0" y="1096251"/>
                </a:moveTo>
                <a:lnTo>
                  <a:pt x="986599" y="0"/>
                </a:lnTo>
              </a:path>
            </a:pathLst>
          </a:custGeom>
          <a:noFill/>
          <a:ln w="12700" cap="flat" cmpd="sng">
            <a:solidFill>
              <a:srgbClr val="D2232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 671">
            <a:extLst>
              <a:ext uri="{FF2B5EF4-FFF2-40B4-BE49-F238E27FC236}">
                <a16:creationId xmlns:a16="http://schemas.microsoft.com/office/drawing/2014/main" id="{8B891043-05F4-7F23-4F93-F4B23C64BDC7}"/>
              </a:ext>
            </a:extLst>
          </p:cNvPr>
          <p:cNvSpPr/>
          <p:nvPr/>
        </p:nvSpPr>
        <p:spPr>
          <a:xfrm>
            <a:off x="6459041" y="4488460"/>
            <a:ext cx="71742" cy="71754"/>
          </a:xfrm>
          <a:custGeom>
            <a:avLst/>
            <a:gdLst/>
            <a:ahLst/>
            <a:cxnLst/>
            <a:rect l="0" t="0" r="0" b="0"/>
            <a:pathLst>
              <a:path w="71742" h="71754">
                <a:moveTo>
                  <a:pt x="0" y="37769"/>
                </a:moveTo>
                <a:lnTo>
                  <a:pt x="33985" y="0"/>
                </a:lnTo>
                <a:lnTo>
                  <a:pt x="71742" y="33998"/>
                </a:lnTo>
                <a:lnTo>
                  <a:pt x="37757" y="71754"/>
                </a:lnTo>
                <a:close/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672">
            <a:extLst>
              <a:ext uri="{FF2B5EF4-FFF2-40B4-BE49-F238E27FC236}">
                <a16:creationId xmlns:a16="http://schemas.microsoft.com/office/drawing/2014/main" id="{4AD86521-9772-1F48-1131-611E2E31ED85}"/>
              </a:ext>
            </a:extLst>
          </p:cNvPr>
          <p:cNvSpPr/>
          <p:nvPr/>
        </p:nvSpPr>
        <p:spPr>
          <a:xfrm>
            <a:off x="7444254" y="3376521"/>
            <a:ext cx="83667" cy="87871"/>
          </a:xfrm>
          <a:custGeom>
            <a:avLst/>
            <a:gdLst/>
            <a:ahLst/>
            <a:cxnLst/>
            <a:rect l="0" t="0" r="0" b="0"/>
            <a:pathLst>
              <a:path w="83667" h="87871">
                <a:moveTo>
                  <a:pt x="83667" y="0"/>
                </a:moveTo>
                <a:lnTo>
                  <a:pt x="0" y="44513"/>
                </a:lnTo>
                <a:cubicBezTo>
                  <a:pt x="0" y="44513"/>
                  <a:pt x="37262" y="51561"/>
                  <a:pt x="48184" y="87871"/>
                </a:cubicBezTo>
                <a:lnTo>
                  <a:pt x="83667" y="0"/>
                </a:lnTo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Freeform 673">
            <a:extLst>
              <a:ext uri="{FF2B5EF4-FFF2-40B4-BE49-F238E27FC236}">
                <a16:creationId xmlns:a16="http://schemas.microsoft.com/office/drawing/2014/main" id="{8EF6DB0E-6666-3AAC-452B-7224CCB14AE5}"/>
              </a:ext>
            </a:extLst>
          </p:cNvPr>
          <p:cNvSpPr/>
          <p:nvPr/>
        </p:nvSpPr>
        <p:spPr>
          <a:xfrm>
            <a:off x="6958177" y="3484688"/>
            <a:ext cx="804684" cy="1659674"/>
          </a:xfrm>
          <a:custGeom>
            <a:avLst/>
            <a:gdLst/>
            <a:ahLst/>
            <a:cxnLst/>
            <a:rect l="0" t="0" r="0" b="0"/>
            <a:pathLst>
              <a:path w="804684" h="1659674">
                <a:moveTo>
                  <a:pt x="0" y="1659674"/>
                </a:moveTo>
                <a:lnTo>
                  <a:pt x="804684" y="0"/>
                </a:lnTo>
              </a:path>
            </a:pathLst>
          </a:custGeom>
          <a:noFill/>
          <a:ln w="12700" cap="flat" cmpd="sng">
            <a:solidFill>
              <a:srgbClr val="D2232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Freeform 674">
            <a:extLst>
              <a:ext uri="{FF2B5EF4-FFF2-40B4-BE49-F238E27FC236}">
                <a16:creationId xmlns:a16="http://schemas.microsoft.com/office/drawing/2014/main" id="{D07CCB77-7982-1AD8-3455-B815A5B8BD5A}"/>
              </a:ext>
            </a:extLst>
          </p:cNvPr>
          <p:cNvSpPr/>
          <p:nvPr/>
        </p:nvSpPr>
        <p:spPr>
          <a:xfrm>
            <a:off x="6924240" y="5110431"/>
            <a:ext cx="67868" cy="67868"/>
          </a:xfrm>
          <a:custGeom>
            <a:avLst/>
            <a:gdLst/>
            <a:ahLst/>
            <a:cxnLst/>
            <a:rect l="0" t="0" r="0" b="0"/>
            <a:pathLst>
              <a:path w="67868" h="67868">
                <a:moveTo>
                  <a:pt x="0" y="45707"/>
                </a:moveTo>
                <a:lnTo>
                  <a:pt x="22161" y="0"/>
                </a:lnTo>
                <a:lnTo>
                  <a:pt x="67868" y="22162"/>
                </a:lnTo>
                <a:lnTo>
                  <a:pt x="45707" y="67868"/>
                </a:lnTo>
                <a:close/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Freeform 675">
            <a:extLst>
              <a:ext uri="{FF2B5EF4-FFF2-40B4-BE49-F238E27FC236}">
                <a16:creationId xmlns:a16="http://schemas.microsoft.com/office/drawing/2014/main" id="{C52F1B79-40CF-CA40-B763-1DEB5CE5A8FD}"/>
              </a:ext>
            </a:extLst>
          </p:cNvPr>
          <p:cNvSpPr/>
          <p:nvPr/>
        </p:nvSpPr>
        <p:spPr>
          <a:xfrm>
            <a:off x="7725116" y="3422266"/>
            <a:ext cx="68008" cy="94272"/>
          </a:xfrm>
          <a:custGeom>
            <a:avLst/>
            <a:gdLst/>
            <a:ahLst/>
            <a:cxnLst/>
            <a:rect l="0" t="0" r="0" b="0"/>
            <a:pathLst>
              <a:path w="68008" h="94272">
                <a:moveTo>
                  <a:pt x="68008" y="0"/>
                </a:moveTo>
                <a:lnTo>
                  <a:pt x="0" y="66001"/>
                </a:lnTo>
                <a:cubicBezTo>
                  <a:pt x="0" y="66001"/>
                  <a:pt x="37744" y="62420"/>
                  <a:pt x="58318" y="94272"/>
                </a:cubicBezTo>
                <a:lnTo>
                  <a:pt x="68008" y="0"/>
                </a:lnTo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Freeform 676">
            <a:extLst>
              <a:ext uri="{FF2B5EF4-FFF2-40B4-BE49-F238E27FC236}">
                <a16:creationId xmlns:a16="http://schemas.microsoft.com/office/drawing/2014/main" id="{9CF3AE26-CCA2-AFD3-1882-D0D54E35E3B3}"/>
              </a:ext>
            </a:extLst>
          </p:cNvPr>
          <p:cNvSpPr/>
          <p:nvPr/>
        </p:nvSpPr>
        <p:spPr>
          <a:xfrm>
            <a:off x="7819464" y="3480921"/>
            <a:ext cx="71310" cy="1890001"/>
          </a:xfrm>
          <a:custGeom>
            <a:avLst/>
            <a:gdLst/>
            <a:ahLst/>
            <a:cxnLst/>
            <a:rect l="0" t="0" r="0" b="0"/>
            <a:pathLst>
              <a:path w="71310" h="1890001">
                <a:moveTo>
                  <a:pt x="0" y="1890001"/>
                </a:moveTo>
                <a:lnTo>
                  <a:pt x="71310" y="0"/>
                </a:lnTo>
              </a:path>
            </a:pathLst>
          </a:custGeom>
          <a:noFill/>
          <a:ln w="12700" cap="flat" cmpd="sng">
            <a:solidFill>
              <a:srgbClr val="D2232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 677">
            <a:extLst>
              <a:ext uri="{FF2B5EF4-FFF2-40B4-BE49-F238E27FC236}">
                <a16:creationId xmlns:a16="http://schemas.microsoft.com/office/drawing/2014/main" id="{E5D43A70-52F8-E418-7D17-8C2B56CF5989}"/>
              </a:ext>
            </a:extLst>
          </p:cNvPr>
          <p:cNvSpPr/>
          <p:nvPr/>
        </p:nvSpPr>
        <p:spPr>
          <a:xfrm>
            <a:off x="7793123" y="5344580"/>
            <a:ext cx="52678" cy="52679"/>
          </a:xfrm>
          <a:custGeom>
            <a:avLst/>
            <a:gdLst/>
            <a:ahLst/>
            <a:cxnLst/>
            <a:rect l="0" t="0" r="0" b="0"/>
            <a:pathLst>
              <a:path w="52678" h="52679">
                <a:moveTo>
                  <a:pt x="1917" y="0"/>
                </a:moveTo>
                <a:lnTo>
                  <a:pt x="0" y="50761"/>
                </a:lnTo>
                <a:lnTo>
                  <a:pt x="50761" y="52679"/>
                </a:lnTo>
                <a:lnTo>
                  <a:pt x="52678" y="1917"/>
                </a:lnTo>
                <a:close/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Freeform 678">
            <a:extLst>
              <a:ext uri="{FF2B5EF4-FFF2-40B4-BE49-F238E27FC236}">
                <a16:creationId xmlns:a16="http://schemas.microsoft.com/office/drawing/2014/main" id="{B7D74AB5-761D-6D3E-AB57-C1C14E700F22}"/>
              </a:ext>
            </a:extLst>
          </p:cNvPr>
          <p:cNvSpPr/>
          <p:nvPr/>
        </p:nvSpPr>
        <p:spPr>
          <a:xfrm>
            <a:off x="7857654" y="3411600"/>
            <a:ext cx="64769" cy="90220"/>
          </a:xfrm>
          <a:custGeom>
            <a:avLst/>
            <a:gdLst/>
            <a:ahLst/>
            <a:cxnLst/>
            <a:rect l="0" t="0" r="0" b="0"/>
            <a:pathLst>
              <a:path w="64769" h="90220">
                <a:moveTo>
                  <a:pt x="35737" y="0"/>
                </a:moveTo>
                <a:lnTo>
                  <a:pt x="0" y="87769"/>
                </a:lnTo>
                <a:cubicBezTo>
                  <a:pt x="0" y="87769"/>
                  <a:pt x="33121" y="69316"/>
                  <a:pt x="64769" y="90220"/>
                </a:cubicBezTo>
                <a:lnTo>
                  <a:pt x="35737" y="0"/>
                </a:lnTo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 679">
            <a:extLst>
              <a:ext uri="{FF2B5EF4-FFF2-40B4-BE49-F238E27FC236}">
                <a16:creationId xmlns:a16="http://schemas.microsoft.com/office/drawing/2014/main" id="{F6AA8DCA-4428-4D84-9E7A-17DD5B757AF8}"/>
              </a:ext>
            </a:extLst>
          </p:cNvPr>
          <p:cNvSpPr/>
          <p:nvPr/>
        </p:nvSpPr>
        <p:spPr>
          <a:xfrm>
            <a:off x="11059521" y="2890770"/>
            <a:ext cx="0" cy="158356"/>
          </a:xfrm>
          <a:custGeom>
            <a:avLst/>
            <a:gdLst/>
            <a:ahLst/>
            <a:cxnLst/>
            <a:rect l="0" t="0" r="0" b="0"/>
            <a:pathLst>
              <a:path h="158356">
                <a:moveTo>
                  <a:pt x="0" y="0"/>
                </a:moveTo>
                <a:lnTo>
                  <a:pt x="0" y="158356"/>
                </a:lnTo>
              </a:path>
            </a:pathLst>
          </a:custGeom>
          <a:noFill/>
          <a:ln w="12700" cap="flat" cmpd="sng">
            <a:solidFill>
              <a:srgbClr val="D2232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Freeform 680">
            <a:extLst>
              <a:ext uri="{FF2B5EF4-FFF2-40B4-BE49-F238E27FC236}">
                <a16:creationId xmlns:a16="http://schemas.microsoft.com/office/drawing/2014/main" id="{06BC73D5-D71A-B74E-58EE-29FB7CE8171B}"/>
              </a:ext>
            </a:extLst>
          </p:cNvPr>
          <p:cNvSpPr/>
          <p:nvPr/>
        </p:nvSpPr>
        <p:spPr>
          <a:xfrm>
            <a:off x="11034126" y="2865366"/>
            <a:ext cx="50800" cy="50800"/>
          </a:xfrm>
          <a:custGeom>
            <a:avLst/>
            <a:gdLst/>
            <a:ahLst/>
            <a:cxnLst/>
            <a:rect l="0" t="0" r="0" b="0"/>
            <a:pathLst>
              <a:path w="50800" h="50800">
                <a:moveTo>
                  <a:pt x="0" y="50800"/>
                </a:moveTo>
                <a:lnTo>
                  <a:pt x="50800" y="50800"/>
                </a:lnTo>
                <a:lnTo>
                  <a:pt x="508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 681">
            <a:extLst>
              <a:ext uri="{FF2B5EF4-FFF2-40B4-BE49-F238E27FC236}">
                <a16:creationId xmlns:a16="http://schemas.microsoft.com/office/drawing/2014/main" id="{D470D5AD-8775-5F15-B25C-95517276C9A7}"/>
              </a:ext>
            </a:extLst>
          </p:cNvPr>
          <p:cNvSpPr/>
          <p:nvPr/>
        </p:nvSpPr>
        <p:spPr>
          <a:xfrm>
            <a:off x="11027110" y="3029437"/>
            <a:ext cx="64820" cy="89052"/>
          </a:xfrm>
          <a:custGeom>
            <a:avLst/>
            <a:gdLst/>
            <a:ahLst/>
            <a:cxnLst/>
            <a:rect l="0" t="0" r="0" b="0"/>
            <a:pathLst>
              <a:path w="64820" h="89052">
                <a:moveTo>
                  <a:pt x="32410" y="89052"/>
                </a:moveTo>
                <a:lnTo>
                  <a:pt x="64820" y="0"/>
                </a:lnTo>
                <a:cubicBezTo>
                  <a:pt x="64820" y="0"/>
                  <a:pt x="32410" y="19685"/>
                  <a:pt x="0" y="0"/>
                </a:cubicBezTo>
                <a:lnTo>
                  <a:pt x="32410" y="89052"/>
                </a:lnTo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Freeform 682">
            <a:extLst>
              <a:ext uri="{FF2B5EF4-FFF2-40B4-BE49-F238E27FC236}">
                <a16:creationId xmlns:a16="http://schemas.microsoft.com/office/drawing/2014/main" id="{298434F0-F38C-E3C9-40A9-1F37E4B75667}"/>
              </a:ext>
            </a:extLst>
          </p:cNvPr>
          <p:cNvSpPr/>
          <p:nvPr/>
        </p:nvSpPr>
        <p:spPr>
          <a:xfrm>
            <a:off x="6836612" y="2353941"/>
            <a:ext cx="65455" cy="76707"/>
          </a:xfrm>
          <a:custGeom>
            <a:avLst/>
            <a:gdLst/>
            <a:ahLst/>
            <a:cxnLst/>
            <a:rect l="0" t="0" r="0" b="0"/>
            <a:pathLst>
              <a:path w="65455" h="76707">
                <a:moveTo>
                  <a:pt x="0" y="0"/>
                </a:moveTo>
                <a:lnTo>
                  <a:pt x="65455" y="76707"/>
                </a:lnTo>
              </a:path>
            </a:pathLst>
          </a:custGeom>
          <a:noFill/>
          <a:ln w="12700" cap="flat" cmpd="sng">
            <a:solidFill>
              <a:srgbClr val="D2232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 683">
            <a:extLst>
              <a:ext uri="{FF2B5EF4-FFF2-40B4-BE49-F238E27FC236}">
                <a16:creationId xmlns:a16="http://schemas.microsoft.com/office/drawing/2014/main" id="{3A0C78E6-E42B-ACB5-9E34-D53498D87AC2}"/>
              </a:ext>
            </a:extLst>
          </p:cNvPr>
          <p:cNvSpPr/>
          <p:nvPr/>
        </p:nvSpPr>
        <p:spPr>
          <a:xfrm>
            <a:off x="6800804" y="2318124"/>
            <a:ext cx="71615" cy="71627"/>
          </a:xfrm>
          <a:custGeom>
            <a:avLst/>
            <a:gdLst/>
            <a:ahLst/>
            <a:cxnLst/>
            <a:rect l="0" t="0" r="0" b="0"/>
            <a:pathLst>
              <a:path w="71615" h="71627">
                <a:moveTo>
                  <a:pt x="0" y="32981"/>
                </a:moveTo>
                <a:lnTo>
                  <a:pt x="32969" y="71627"/>
                </a:lnTo>
                <a:lnTo>
                  <a:pt x="71615" y="38645"/>
                </a:lnTo>
                <a:lnTo>
                  <a:pt x="38646" y="0"/>
                </a:lnTo>
                <a:close/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Freeform 684">
            <a:extLst>
              <a:ext uri="{FF2B5EF4-FFF2-40B4-BE49-F238E27FC236}">
                <a16:creationId xmlns:a16="http://schemas.microsoft.com/office/drawing/2014/main" id="{C0089BD4-C17D-972E-1F4E-935CE0092C1B}"/>
              </a:ext>
            </a:extLst>
          </p:cNvPr>
          <p:cNvSpPr/>
          <p:nvPr/>
        </p:nvSpPr>
        <p:spPr>
          <a:xfrm>
            <a:off x="6864635" y="2394635"/>
            <a:ext cx="82461" cy="88785"/>
          </a:xfrm>
          <a:custGeom>
            <a:avLst/>
            <a:gdLst/>
            <a:ahLst/>
            <a:cxnLst/>
            <a:rect l="0" t="0" r="0" b="0"/>
            <a:pathLst>
              <a:path w="82461" h="88785">
                <a:moveTo>
                  <a:pt x="82461" y="88785"/>
                </a:moveTo>
                <a:lnTo>
                  <a:pt x="49302" y="0"/>
                </a:lnTo>
                <a:cubicBezTo>
                  <a:pt x="49302" y="0"/>
                  <a:pt x="37427" y="36017"/>
                  <a:pt x="0" y="42075"/>
                </a:cubicBezTo>
                <a:lnTo>
                  <a:pt x="82461" y="88785"/>
                </a:lnTo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Freeform 685">
            <a:extLst>
              <a:ext uri="{FF2B5EF4-FFF2-40B4-BE49-F238E27FC236}">
                <a16:creationId xmlns:a16="http://schemas.microsoft.com/office/drawing/2014/main" id="{F9FE4D51-6F07-4057-EBAB-CDE5ED44FEEB}"/>
              </a:ext>
            </a:extLst>
          </p:cNvPr>
          <p:cNvSpPr/>
          <p:nvPr/>
        </p:nvSpPr>
        <p:spPr>
          <a:xfrm>
            <a:off x="9138783" y="2412734"/>
            <a:ext cx="202730" cy="108216"/>
          </a:xfrm>
          <a:custGeom>
            <a:avLst/>
            <a:gdLst/>
            <a:ahLst/>
            <a:cxnLst/>
            <a:rect l="0" t="0" r="0" b="0"/>
            <a:pathLst>
              <a:path w="202730" h="108216">
                <a:moveTo>
                  <a:pt x="202730" y="0"/>
                </a:moveTo>
                <a:lnTo>
                  <a:pt x="0" y="108216"/>
                </a:lnTo>
              </a:path>
            </a:pathLst>
          </a:custGeom>
          <a:noFill/>
          <a:ln w="12700" cap="flat" cmpd="sng">
            <a:solidFill>
              <a:srgbClr val="D2232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Freeform 686">
            <a:extLst>
              <a:ext uri="{FF2B5EF4-FFF2-40B4-BE49-F238E27FC236}">
                <a16:creationId xmlns:a16="http://schemas.microsoft.com/office/drawing/2014/main" id="{E706C033-44CE-4BCB-81A9-436E1FC52B1A}"/>
              </a:ext>
            </a:extLst>
          </p:cNvPr>
          <p:cNvSpPr/>
          <p:nvPr/>
        </p:nvSpPr>
        <p:spPr>
          <a:xfrm>
            <a:off x="9307146" y="2378364"/>
            <a:ext cx="68732" cy="68744"/>
          </a:xfrm>
          <a:custGeom>
            <a:avLst/>
            <a:gdLst/>
            <a:ahLst/>
            <a:cxnLst/>
            <a:rect l="0" t="0" r="0" b="0"/>
            <a:pathLst>
              <a:path w="68732" h="68744">
                <a:moveTo>
                  <a:pt x="0" y="23926"/>
                </a:moveTo>
                <a:lnTo>
                  <a:pt x="44818" y="0"/>
                </a:lnTo>
                <a:lnTo>
                  <a:pt x="68732" y="44817"/>
                </a:lnTo>
                <a:lnTo>
                  <a:pt x="23926" y="68744"/>
                </a:lnTo>
                <a:close/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Freeform 687">
            <a:extLst>
              <a:ext uri="{FF2B5EF4-FFF2-40B4-BE49-F238E27FC236}">
                <a16:creationId xmlns:a16="http://schemas.microsoft.com/office/drawing/2014/main" id="{9A21A274-3A21-90FB-5FD3-182F5CCB89B5}"/>
              </a:ext>
            </a:extLst>
          </p:cNvPr>
          <p:cNvSpPr/>
          <p:nvPr/>
        </p:nvSpPr>
        <p:spPr>
          <a:xfrm>
            <a:off x="9077594" y="2483095"/>
            <a:ext cx="93827" cy="70523"/>
          </a:xfrm>
          <a:custGeom>
            <a:avLst/>
            <a:gdLst/>
            <a:ahLst/>
            <a:cxnLst/>
            <a:rect l="0" t="0" r="0" b="0"/>
            <a:pathLst>
              <a:path w="93827" h="70523">
                <a:moveTo>
                  <a:pt x="0" y="70523"/>
                </a:moveTo>
                <a:lnTo>
                  <a:pt x="93827" y="57176"/>
                </a:lnTo>
                <a:cubicBezTo>
                  <a:pt x="93827" y="57176"/>
                  <a:pt x="61201" y="37859"/>
                  <a:pt x="63296" y="0"/>
                </a:cubicBezTo>
                <a:lnTo>
                  <a:pt x="0" y="70523"/>
                </a:lnTo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Freeform 688">
            <a:extLst>
              <a:ext uri="{FF2B5EF4-FFF2-40B4-BE49-F238E27FC236}">
                <a16:creationId xmlns:a16="http://schemas.microsoft.com/office/drawing/2014/main" id="{D4D4CB97-B09C-7249-3F07-DBB4D72FECD3}"/>
              </a:ext>
            </a:extLst>
          </p:cNvPr>
          <p:cNvSpPr/>
          <p:nvPr/>
        </p:nvSpPr>
        <p:spPr>
          <a:xfrm>
            <a:off x="10411653" y="4484615"/>
            <a:ext cx="55372" cy="552932"/>
          </a:xfrm>
          <a:custGeom>
            <a:avLst/>
            <a:gdLst/>
            <a:ahLst/>
            <a:cxnLst/>
            <a:rect l="0" t="0" r="0" b="0"/>
            <a:pathLst>
              <a:path w="55372" h="552932">
                <a:moveTo>
                  <a:pt x="0" y="552932"/>
                </a:moveTo>
                <a:lnTo>
                  <a:pt x="55372" y="0"/>
                </a:lnTo>
              </a:path>
            </a:pathLst>
          </a:custGeom>
          <a:noFill/>
          <a:ln w="12700" cap="flat" cmpd="sng">
            <a:solidFill>
              <a:srgbClr val="D2232A">
                <a:alpha val="100000"/>
              </a:srgbClr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 689">
            <a:extLst>
              <a:ext uri="{FF2B5EF4-FFF2-40B4-BE49-F238E27FC236}">
                <a16:creationId xmlns:a16="http://schemas.microsoft.com/office/drawing/2014/main" id="{A7C18983-86F8-0DAE-4DDB-9F942AAEBC71}"/>
              </a:ext>
            </a:extLst>
          </p:cNvPr>
          <p:cNvSpPr/>
          <p:nvPr/>
        </p:nvSpPr>
        <p:spPr>
          <a:xfrm>
            <a:off x="10383848" y="5009741"/>
            <a:ext cx="55613" cy="55600"/>
          </a:xfrm>
          <a:custGeom>
            <a:avLst/>
            <a:gdLst/>
            <a:ahLst/>
            <a:cxnLst/>
            <a:rect l="0" t="0" r="0" b="0"/>
            <a:pathLst>
              <a:path w="55613" h="55600">
                <a:moveTo>
                  <a:pt x="0" y="50546"/>
                </a:moveTo>
                <a:lnTo>
                  <a:pt x="5067" y="0"/>
                </a:lnTo>
                <a:lnTo>
                  <a:pt x="55613" y="5055"/>
                </a:lnTo>
                <a:lnTo>
                  <a:pt x="50546" y="55600"/>
                </a:lnTo>
                <a:close/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 690">
            <a:extLst>
              <a:ext uri="{FF2B5EF4-FFF2-40B4-BE49-F238E27FC236}">
                <a16:creationId xmlns:a16="http://schemas.microsoft.com/office/drawing/2014/main" id="{156CF5DF-7FBF-591D-2FEB-3657E3C26C55}"/>
              </a:ext>
            </a:extLst>
          </p:cNvPr>
          <p:cNvSpPr/>
          <p:nvPr/>
        </p:nvSpPr>
        <p:spPr>
          <a:xfrm>
            <a:off x="10432815" y="4415594"/>
            <a:ext cx="64490" cy="91833"/>
          </a:xfrm>
          <a:custGeom>
            <a:avLst/>
            <a:gdLst/>
            <a:ahLst/>
            <a:cxnLst/>
            <a:rect l="0" t="0" r="0" b="0"/>
            <a:pathLst>
              <a:path w="64490" h="91833">
                <a:moveTo>
                  <a:pt x="41122" y="0"/>
                </a:moveTo>
                <a:lnTo>
                  <a:pt x="0" y="85382"/>
                </a:lnTo>
                <a:cubicBezTo>
                  <a:pt x="0" y="85382"/>
                  <a:pt x="34214" y="69024"/>
                  <a:pt x="64490" y="91833"/>
                </a:cubicBezTo>
                <a:lnTo>
                  <a:pt x="41122" y="0"/>
                </a:lnTo>
              </a:path>
            </a:pathLst>
          </a:custGeom>
          <a:solidFill>
            <a:srgbClr val="D2232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9026008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1628</TotalTime>
  <Words>654</Words>
  <Application>Microsoft Office PowerPoint</Application>
  <PresentationFormat>Широкоэкранный</PresentationFormat>
  <Paragraphs>76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Roboto</vt:lpstr>
      <vt:lpstr>Verdana</vt:lpstr>
      <vt:lpstr>Wingdings</vt:lpstr>
      <vt:lpstr>След самолета</vt:lpstr>
      <vt:lpstr>Комплексная безопасность транспорта</vt:lpstr>
      <vt:lpstr>8 лет оптимизации и адаптации машинного интеллекта в условиях промышленной эксплуатации</vt:lpstr>
      <vt:lpstr>Определение комплексной безопасности транспорта</vt:lpstr>
      <vt:lpstr>Основные РИСки</vt:lpstr>
      <vt:lpstr>Немного цифр</vt:lpstr>
      <vt:lpstr>Противоправные действия</vt:lpstr>
      <vt:lpstr>оптимизация использования ТС</vt:lpstr>
      <vt:lpstr>ТЕХНИЧЕСКИЕ решения</vt:lpstr>
      <vt:lpstr>ТЕХНИЧЕСКИЕ решения</vt:lpstr>
      <vt:lpstr>Мониторинг действий водителя</vt:lpstr>
      <vt:lpstr>ВИДЕОФИКСАЦИЯ</vt:lpstr>
      <vt:lpstr>Мониторинг ТС</vt:lpstr>
      <vt:lpstr>Ожидаемый ЭФФЕКТ</vt:lpstr>
      <vt:lpstr>Наши 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безопасность транспорта</dc:title>
  <dc:creator>Professional</dc:creator>
  <cp:lastModifiedBy>Professional</cp:lastModifiedBy>
  <cp:revision>5</cp:revision>
  <dcterms:created xsi:type="dcterms:W3CDTF">2023-05-23T11:33:56Z</dcterms:created>
  <dcterms:modified xsi:type="dcterms:W3CDTF">2023-05-24T14:42:13Z</dcterms:modified>
</cp:coreProperties>
</file>